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3"/>
  </p:notesMasterIdLst>
  <p:sldIdLst>
    <p:sldId id="539" r:id="rId2"/>
    <p:sldId id="528" r:id="rId3"/>
    <p:sldId id="552" r:id="rId4"/>
    <p:sldId id="546" r:id="rId5"/>
    <p:sldId id="510" r:id="rId6"/>
    <p:sldId id="545" r:id="rId7"/>
    <p:sldId id="543" r:id="rId8"/>
    <p:sldId id="522" r:id="rId9"/>
    <p:sldId id="533" r:id="rId10"/>
    <p:sldId id="544" r:id="rId11"/>
    <p:sldId id="534" r:id="rId12"/>
    <p:sldId id="554" r:id="rId13"/>
    <p:sldId id="553" r:id="rId14"/>
    <p:sldId id="550" r:id="rId15"/>
    <p:sldId id="547" r:id="rId16"/>
    <p:sldId id="548" r:id="rId17"/>
    <p:sldId id="549" r:id="rId18"/>
    <p:sldId id="551" r:id="rId19"/>
    <p:sldId id="509" r:id="rId20"/>
    <p:sldId id="519" r:id="rId21"/>
    <p:sldId id="521" r:id="rId2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1D"/>
    <a:srgbClr val="B4E6CC"/>
    <a:srgbClr val="E62B25"/>
    <a:srgbClr val="F26722"/>
    <a:srgbClr val="D8DCE5"/>
    <a:srgbClr val="0062A7"/>
    <a:srgbClr val="49556E"/>
    <a:srgbClr val="FFCC99"/>
    <a:srgbClr val="F18420"/>
    <a:srgbClr val="F99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03" autoAdjust="0"/>
    <p:restoredTop sz="93981" autoAdjust="0"/>
  </p:normalViewPr>
  <p:slideViewPr>
    <p:cSldViewPr>
      <p:cViewPr>
        <p:scale>
          <a:sx n="148" d="100"/>
          <a:sy n="148" d="100"/>
        </p:scale>
        <p:origin x="-564" y="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aseline="0"/>
              <a:t>Анализ  функционирования результатов   проекта  </a:t>
            </a:r>
            <a:endParaRPr lang="ru-RU"/>
          </a:p>
        </c:rich>
      </c:tx>
      <c:layout>
        <c:manualLayout>
          <c:xMode val="edge"/>
          <c:yMode val="edge"/>
          <c:x val="0.20725130969258176"/>
          <c:y val="0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Выход  детей в СОЦИУМ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pPr>
              <a:ln>
                <a:solidFill>
                  <a:srgbClr val="002060"/>
                </a:solidFill>
              </a:ln>
            </c:spPr>
          </c:marker>
          <c:cat>
            <c:strRef>
              <c:f>Лист1!$A$2:$A$5</c:f>
              <c:strCache>
                <c:ptCount val="4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40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7A7-4887-BC9A-99784F4944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075328"/>
        <c:axId val="159118464"/>
      </c:lineChart>
      <c:catAx>
        <c:axId val="159075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9118464"/>
        <c:crosses val="autoZero"/>
        <c:auto val="1"/>
        <c:lblAlgn val="ctr"/>
        <c:lblOffset val="100"/>
        <c:noMultiLvlLbl val="0"/>
      </c:catAx>
      <c:valAx>
        <c:axId val="159118464"/>
        <c:scaling>
          <c:orientation val="minMax"/>
        </c:scaling>
        <c:delete val="0"/>
        <c:axPos val="l"/>
        <c:majorGridlines>
          <c:spPr>
            <a:ln w="6350" cap="flat" cmpd="sng" algn="in">
              <a:solidFill>
                <a:schemeClr val="accent1"/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59075328"/>
        <c:crosses val="autoZero"/>
        <c:crossBetween val="between"/>
      </c:valAx>
      <c:spPr>
        <a:ln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6FC91F-274B-40EF-9333-50A2A4C0AD62}" type="datetimeFigureOut">
              <a:rPr lang="ru-RU"/>
              <a:pPr>
                <a:defRPr/>
              </a:pPr>
              <a:t>20.05.2019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BF84DF-22D0-4396-B119-5D39F4432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3186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4326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342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151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130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37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37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754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50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649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393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393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47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1054E-C113-452F-9AEE-100A66C9063F}" type="datetime1">
              <a:rPr lang="ru-RU" smtClean="0"/>
              <a:pPr>
                <a:defRPr/>
              </a:pPr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BEC46-C5E2-4B00-93FD-EF82F4284C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255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823C46-110E-4F13-B13A-1914565471D2}" type="datetime1">
              <a:rPr lang="ru-RU" smtClean="0"/>
              <a:pPr>
                <a:defRPr/>
              </a:pPr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2158F-C07D-4E71-822C-68A648B4DE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87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3658E3-6F5F-409D-8BD7-B31A53456C9B}" type="datetime1">
              <a:rPr lang="ru-RU" smtClean="0"/>
              <a:pPr>
                <a:defRPr/>
              </a:pPr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D6766-4E1A-4026-B100-8D8EA13BF4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33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5D89C-B26F-4732-8D52-7E5BB496F923}" type="datetime1">
              <a:rPr lang="ru-RU" smtClean="0"/>
              <a:pPr>
                <a:defRPr/>
              </a:pPr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28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762760-7462-4899-8B44-FF61F5CBFC9E}" type="datetime1">
              <a:rPr lang="ru-RU" smtClean="0"/>
              <a:pPr>
                <a:defRPr/>
              </a:pPr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F664D2-1BD0-4A61-B152-7B31CC6A85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46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7FBC1B-F90D-4884-AF3C-36A573F9AEAC}" type="datetime1">
              <a:rPr lang="ru-RU" smtClean="0"/>
              <a:pPr>
                <a:defRPr/>
              </a:pPr>
              <a:t>20.05.2019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948F9-966D-4B85-91B5-EB2161AA43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795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1F821E-54B4-4548-BC11-6F6022107663}" type="datetime1">
              <a:rPr lang="ru-RU" smtClean="0"/>
              <a:pPr>
                <a:defRPr/>
              </a:pPr>
              <a:t>20.05.2019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F0BB5-9D93-48C2-824D-82144272B7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44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20B916-3995-4F66-8077-5414E1552FDB}" type="datetime1">
              <a:rPr lang="ru-RU" smtClean="0"/>
              <a:pPr>
                <a:defRPr/>
              </a:pPr>
              <a:t>20.05.2019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37D55-46E1-4C6C-A1CF-9F94FD8073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89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2B33E-A7A8-4FB0-B759-64CC55F5EDF9}" type="datetime1">
              <a:rPr lang="ru-RU" smtClean="0"/>
              <a:pPr>
                <a:defRPr/>
              </a:pPr>
              <a:t>20.05.2019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03110-3EB0-485A-8B10-FF7B6ED983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79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F92650-71DB-436C-83C4-29C4D082522F}" type="datetime1">
              <a:rPr lang="ru-RU" smtClean="0"/>
              <a:pPr>
                <a:defRPr/>
              </a:pPr>
              <a:t>20.05.2019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11D12-DA6E-48D6-AA1A-3CD5D6126C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25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830E3A-DA71-4F28-878B-AB0AA5324125}" type="datetime1">
              <a:rPr lang="ru-RU" smtClean="0"/>
              <a:pPr>
                <a:defRPr/>
              </a:pPr>
              <a:t>20.05.2019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947C0-BD5D-464F-8EAE-7242CF0D7F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94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E0948006-4FA6-48EF-92EE-8579CDB701D8}" type="datetime1">
              <a:rPr lang="ru-RU" smtClean="0"/>
              <a:pPr>
                <a:defRPr/>
              </a:pPr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27AC99-8E6A-459C-8DE1-0C83495690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9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jpe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remlin.ru/events/president/news/5589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3B48CD4-2366-4D67-A77B-FD084FF5FC75}"/>
              </a:ext>
            </a:extLst>
          </p:cNvPr>
          <p:cNvSpPr/>
          <p:nvPr/>
        </p:nvSpPr>
        <p:spPr>
          <a:xfrm>
            <a:off x="721347" y="876656"/>
            <a:ext cx="81369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Segoe Print" panose="02000600000000000000" pitchFamily="2" charset="0"/>
                <a:cs typeface="Aharoni" pitchFamily="2" charset="-79"/>
              </a:rPr>
              <a:t>Развитие креативного мышления, </a:t>
            </a:r>
            <a:r>
              <a:rPr lang="ru-RU" sz="2400" b="1" dirty="0" smtClean="0">
                <a:latin typeface="Segoe Print" panose="02000600000000000000" pitchFamily="2" charset="0"/>
                <a:cs typeface="Aharoni" pitchFamily="2" charset="-79"/>
              </a:rPr>
              <a:t>посредством </a:t>
            </a:r>
            <a:r>
              <a:rPr lang="ru-RU" sz="2400" b="1" dirty="0">
                <a:latin typeface="Segoe Print" panose="02000600000000000000" pitchFamily="2" charset="0"/>
                <a:cs typeface="Aharoni" pitchFamily="2" charset="-79"/>
              </a:rPr>
              <a:t>внедрения </a:t>
            </a:r>
            <a:r>
              <a:rPr lang="ru-RU" sz="2400" b="1" dirty="0">
                <a:latin typeface="Segoe Print" panose="02000600000000000000" pitchFamily="2" charset="0"/>
                <a:cs typeface="Times New Roman" panose="02020603050405020304" pitchFamily="18" charset="0"/>
              </a:rPr>
              <a:t>дивергентного подхода в многофункциональных зонах ДОУ </a:t>
            </a:r>
          </a:p>
          <a:p>
            <a:pPr algn="ctr"/>
            <a:endParaRPr lang="ru-RU" sz="2400" b="1" dirty="0"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DD87BC8-50F4-4410-A46F-F69763DB369D}"/>
              </a:ext>
            </a:extLst>
          </p:cNvPr>
          <p:cNvSpPr/>
          <p:nvPr/>
        </p:nvSpPr>
        <p:spPr>
          <a:xfrm>
            <a:off x="4067944" y="436510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креативного мышления,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дивергентного подхода.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B4AAFB2-8ADE-4B97-9E85-B7F39D2B49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11" y="2144287"/>
            <a:ext cx="2736782" cy="2938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85289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05293" y="33967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739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059B6161-0F8C-440D-9076-663BC7E84C03}"/>
              </a:ext>
            </a:extLst>
          </p:cNvPr>
          <p:cNvSpPr/>
          <p:nvPr/>
        </p:nvSpPr>
        <p:spPr>
          <a:xfrm>
            <a:off x="1701344" y="2361229"/>
            <a:ext cx="3859180" cy="3569153"/>
          </a:xfrm>
          <a:prstGeom prst="ellipse">
            <a:avLst/>
          </a:prstGeom>
          <a:solidFill>
            <a:schemeClr val="bg1"/>
          </a:solidFill>
          <a:ln w="38100">
            <a:solidFill>
              <a:srgbClr val="E62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833F83BE-25C1-403C-A6A2-51C3A9D3CE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4612" y="2319389"/>
            <a:ext cx="4069194" cy="3569153"/>
          </a:xfrm>
          <a:prstGeom prst="ellipse">
            <a:avLst/>
          </a:prstGeom>
          <a:solidFill>
            <a:srgbClr val="F26722"/>
          </a:solidFill>
          <a:ln>
            <a:noFill/>
          </a:ln>
          <a:effectLst>
            <a:softEdge rad="112500"/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9C15667-4173-4ECA-8CE3-C68DF83FB9BE}"/>
              </a:ext>
            </a:extLst>
          </p:cNvPr>
          <p:cNvSpPr txBox="1"/>
          <p:nvPr/>
        </p:nvSpPr>
        <p:spPr>
          <a:xfrm>
            <a:off x="2763163" y="2598003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Gabriola" panose="04040605051002020D02" pitchFamily="82" charset="0"/>
                <a:cs typeface="Times New Roman" panose="02020603050405020304" pitchFamily="18" charset="0"/>
              </a:rPr>
              <a:t>Человек-человек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738EE90-BC4B-48DF-BC87-88758635943C}"/>
              </a:ext>
            </a:extLst>
          </p:cNvPr>
          <p:cNvSpPr txBox="1"/>
          <p:nvPr/>
        </p:nvSpPr>
        <p:spPr>
          <a:xfrm>
            <a:off x="1783651" y="3642301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abriola" panose="04040605051002020D02" pitchFamily="82" charset="0"/>
              </a:rPr>
              <a:t>Человек-художественный образ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27A817E-1C75-4586-9814-BCA8CFCB6D15}"/>
              </a:ext>
            </a:extLst>
          </p:cNvPr>
          <p:cNvSpPr txBox="1"/>
          <p:nvPr/>
        </p:nvSpPr>
        <p:spPr>
          <a:xfrm>
            <a:off x="2691155" y="4612546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Gabriola" panose="04040605051002020D02" pitchFamily="82" charset="0"/>
              </a:rPr>
              <a:t>Человек-природа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2521C09-839F-4235-8840-59B2706AA6AB}"/>
              </a:ext>
            </a:extLst>
          </p:cNvPr>
          <p:cNvSpPr txBox="1"/>
          <p:nvPr/>
        </p:nvSpPr>
        <p:spPr>
          <a:xfrm>
            <a:off x="4069850" y="4209726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Gabriola" panose="04040605051002020D02" pitchFamily="82" charset="0"/>
              </a:rPr>
              <a:t>Человек-знаковая система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2688090-E9E5-4F9F-85B4-C29C729FDF86}"/>
              </a:ext>
            </a:extLst>
          </p:cNvPr>
          <p:cNvSpPr txBox="1"/>
          <p:nvPr/>
        </p:nvSpPr>
        <p:spPr>
          <a:xfrm>
            <a:off x="4033530" y="2948268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Gabriola" panose="04040605051002020D02" pitchFamily="82" charset="0"/>
              </a:rPr>
              <a:t>Человек-техника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C03C824-F077-44F7-84BC-0601638447E4}"/>
              </a:ext>
            </a:extLst>
          </p:cNvPr>
          <p:cNvSpPr txBox="1"/>
          <p:nvPr/>
        </p:nvSpPr>
        <p:spPr>
          <a:xfrm>
            <a:off x="2946078" y="3859461"/>
            <a:ext cx="1396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Gabriola" panose="04040605051002020D02" pitchFamily="82" charset="0"/>
              </a:rPr>
              <a:t>Креатив </a:t>
            </a:r>
            <a:r>
              <a:rPr lang="ru-RU" sz="2000" b="1" dirty="0" err="1">
                <a:latin typeface="Gabriola" panose="04040605051002020D02" pitchFamily="82" charset="0"/>
              </a:rPr>
              <a:t>Кидс</a:t>
            </a:r>
            <a:endParaRPr lang="ru-RU" sz="2000" b="1" dirty="0">
              <a:latin typeface="Gabriola" panose="04040605051002020D02" pitchFamily="82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14A1D3A7-25EC-422A-B1A8-BA11BDD7F9CD}"/>
              </a:ext>
            </a:extLst>
          </p:cNvPr>
          <p:cNvSpPr/>
          <p:nvPr/>
        </p:nvSpPr>
        <p:spPr>
          <a:xfrm>
            <a:off x="5076056" y="2638314"/>
            <a:ext cx="37757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функционирования каждой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среды составляет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 недель.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xmlns="" id="{A9024F7A-A837-4747-A3E3-2AF5F157D886}"/>
              </a:ext>
            </a:extLst>
          </p:cNvPr>
          <p:cNvSpPr txBox="1">
            <a:spLocks/>
          </p:cNvSpPr>
          <p:nvPr/>
        </p:nvSpPr>
        <p:spPr>
          <a:xfrm>
            <a:off x="2353799" y="484861"/>
            <a:ext cx="5967000" cy="8433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работы многофункциональной зоны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недель.</a:t>
            </a:r>
          </a:p>
          <a:p>
            <a:pPr fontAlgn="auto">
              <a:spcAft>
                <a:spcPts val="0"/>
              </a:spcAft>
            </a:pPr>
            <a:endParaRPr lang="ru-RU" dirty="0"/>
          </a:p>
        </p:txBody>
      </p:sp>
      <p:cxnSp>
        <p:nvCxnSpPr>
          <p:cNvPr id="9" name="Соединитель: уступ 8">
            <a:extLst>
              <a:ext uri="{FF2B5EF4-FFF2-40B4-BE49-F238E27FC236}">
                <a16:creationId xmlns:a16="http://schemas.microsoft.com/office/drawing/2014/main" xmlns="" id="{A988D9B0-4B17-49FE-A3F3-40665BEE3DD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963027" y="1657374"/>
            <a:ext cx="1189562" cy="691698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: уступ 14">
            <a:extLst>
              <a:ext uri="{FF2B5EF4-FFF2-40B4-BE49-F238E27FC236}">
                <a16:creationId xmlns:a16="http://schemas.microsoft.com/office/drawing/2014/main" xmlns="" id="{77BB8EF6-B9FE-4430-83F8-0DB63441803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037714" y="3608193"/>
            <a:ext cx="1460105" cy="1302755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03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47F6E56F-D358-4291-BCFB-3AD9F8D70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544" y="250983"/>
            <a:ext cx="7488832" cy="132556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Организация погружения детей в среду развития креативного </a:t>
            </a:r>
            <a:r>
              <a:rPr lang="ru-RU" sz="1600" b="1" dirty="0" smtClean="0">
                <a:solidFill>
                  <a:schemeClr val="tx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мышления</a:t>
            </a:r>
            <a:r>
              <a:rPr lang="ru-RU" sz="1600" b="1" dirty="0">
                <a:solidFill>
                  <a:schemeClr val="tx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33B3C63-D6EA-46A9-9D22-B0ED4C83DD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8" t="10101" r="20218" b="18500"/>
          <a:stretch/>
        </p:blipFill>
        <p:spPr>
          <a:xfrm>
            <a:off x="611560" y="1228127"/>
            <a:ext cx="4433596" cy="31791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2BB3C13-DDB7-4A85-AEFD-BA469B4A65B1}"/>
              </a:ext>
            </a:extLst>
          </p:cNvPr>
          <p:cNvSpPr/>
          <p:nvPr/>
        </p:nvSpPr>
        <p:spPr>
          <a:xfrm flipV="1">
            <a:off x="3074758" y="4121459"/>
            <a:ext cx="1884356" cy="2024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05E6E19-FC45-43AD-A0EE-BCE26CBB5006}"/>
              </a:ext>
            </a:extLst>
          </p:cNvPr>
          <p:cNvSpPr txBox="1"/>
          <p:nvPr/>
        </p:nvSpPr>
        <p:spPr>
          <a:xfrm rot="21332417">
            <a:off x="581315" y="3079703"/>
            <a:ext cx="3706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921A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Наглядно-действенное мышление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C53787E-EBFA-49D0-BB58-2E717E8C1EDC}"/>
              </a:ext>
            </a:extLst>
          </p:cNvPr>
          <p:cNvSpPr txBox="1"/>
          <p:nvPr/>
        </p:nvSpPr>
        <p:spPr>
          <a:xfrm rot="21399608">
            <a:off x="798359" y="2315695"/>
            <a:ext cx="3465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921A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Наглядно-образное мышление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8B1B091-AAD8-4DF4-A6ED-D20608D7A99D}"/>
              </a:ext>
            </a:extLst>
          </p:cNvPr>
          <p:cNvSpPr txBox="1"/>
          <p:nvPr/>
        </p:nvSpPr>
        <p:spPr>
          <a:xfrm rot="21238885">
            <a:off x="799031" y="1677093"/>
            <a:ext cx="36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921A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Словесно-логическое мышление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09E6741-FD63-48D0-A217-57C5760CF180}"/>
              </a:ext>
            </a:extLst>
          </p:cNvPr>
          <p:cNvSpPr txBox="1"/>
          <p:nvPr/>
        </p:nvSpPr>
        <p:spPr>
          <a:xfrm>
            <a:off x="611561" y="885531"/>
            <a:ext cx="2664295" cy="34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строится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 3 этапа</a:t>
            </a:r>
          </a:p>
        </p:txBody>
      </p:sp>
      <p:sp>
        <p:nvSpPr>
          <p:cNvPr id="23" name="Правая фигурная скобка 22">
            <a:extLst>
              <a:ext uri="{FF2B5EF4-FFF2-40B4-BE49-F238E27FC236}">
                <a16:creationId xmlns:a16="http://schemas.microsoft.com/office/drawing/2014/main" xmlns="" id="{2865C0D8-3173-4F78-8682-4E39C1723A66}"/>
              </a:ext>
            </a:extLst>
          </p:cNvPr>
          <p:cNvSpPr/>
          <p:nvPr/>
        </p:nvSpPr>
        <p:spPr>
          <a:xfrm rot="5400000">
            <a:off x="2599102" y="2708028"/>
            <a:ext cx="458510" cy="397797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B6FE9AD-2370-474D-8AFE-AFE359FB1381}"/>
              </a:ext>
            </a:extLst>
          </p:cNvPr>
          <p:cNvSpPr txBox="1"/>
          <p:nvPr/>
        </p:nvSpPr>
        <p:spPr>
          <a:xfrm>
            <a:off x="611561" y="4926268"/>
            <a:ext cx="48965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Aharoni" pitchFamily="2" charset="-79"/>
              </a:rPr>
              <a:t>Дивергентный подход </a:t>
            </a:r>
            <a:r>
              <a:rPr lang="ru-RU" sz="1400" dirty="0" smtClean="0">
                <a:latin typeface="Times New Roman" panose="02020603050405020304" pitchFamily="18" charset="0"/>
                <a:cs typeface="Aharoni" pitchFamily="2" charset="-79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направляет </a:t>
            </a:r>
            <a:r>
              <a:rPr lang="ru-RU" sz="16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мыслительный процесс на оценивание ситуаций 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способность находить несколько нестандартных решений </a:t>
            </a:r>
            <a:r>
              <a:rPr lang="ru-RU" sz="16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вместо очевидных шагов</a:t>
            </a:r>
            <a:r>
              <a:rPr lang="ru-RU" sz="14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Aharoni" pitchFamily="2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96479D2-81B4-4480-B97C-1A9FB932EEF0}"/>
              </a:ext>
            </a:extLst>
          </p:cNvPr>
          <p:cNvSpPr txBox="1"/>
          <p:nvPr/>
        </p:nvSpPr>
        <p:spPr>
          <a:xfrm>
            <a:off x="-7971" y="188640"/>
            <a:ext cx="482889" cy="612068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Дивергентный подход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33F83BE-25C1-403C-A6A2-51C3A9D3CE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7343" y="2622736"/>
            <a:ext cx="4069194" cy="3569153"/>
          </a:xfrm>
          <a:prstGeom prst="ellipse">
            <a:avLst/>
          </a:prstGeom>
          <a:solidFill>
            <a:srgbClr val="F26722"/>
          </a:solidFill>
          <a:ln>
            <a:noFill/>
          </a:ln>
          <a:effectLst>
            <a:softEdge rad="11250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9C15667-4173-4ECA-8CE3-C68DF83FB9BE}"/>
              </a:ext>
            </a:extLst>
          </p:cNvPr>
          <p:cNvSpPr txBox="1"/>
          <p:nvPr/>
        </p:nvSpPr>
        <p:spPr>
          <a:xfrm>
            <a:off x="5868144" y="2754904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Gabriola" panose="04040605051002020D02" pitchFamily="82" charset="0"/>
                <a:cs typeface="Times New Roman" panose="02020603050405020304" pitchFamily="18" charset="0"/>
              </a:rPr>
              <a:t>Человек-человек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2688090-E9E5-4F9F-85B4-C29C729FDF86}"/>
              </a:ext>
            </a:extLst>
          </p:cNvPr>
          <p:cNvSpPr txBox="1"/>
          <p:nvPr/>
        </p:nvSpPr>
        <p:spPr>
          <a:xfrm>
            <a:off x="5045156" y="3991813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Gabriola" panose="04040605051002020D02" pitchFamily="82" charset="0"/>
              </a:rPr>
              <a:t>Человек-техника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2521C09-839F-4235-8840-59B2706AA6AB}"/>
              </a:ext>
            </a:extLst>
          </p:cNvPr>
          <p:cNvSpPr txBox="1"/>
          <p:nvPr/>
        </p:nvSpPr>
        <p:spPr>
          <a:xfrm>
            <a:off x="7380312" y="3163255"/>
            <a:ext cx="1044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Gabriola" panose="04040605051002020D02" pitchFamily="82" charset="0"/>
              </a:rPr>
              <a:t>Человек-знаковая система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27A817E-1C75-4586-9814-BCA8CFCB6D15}"/>
              </a:ext>
            </a:extLst>
          </p:cNvPr>
          <p:cNvSpPr txBox="1"/>
          <p:nvPr/>
        </p:nvSpPr>
        <p:spPr>
          <a:xfrm>
            <a:off x="7272300" y="4698736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Gabriola" panose="04040605051002020D02" pitchFamily="82" charset="0"/>
              </a:rPr>
              <a:t>Человек-природа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738EE90-BC4B-48DF-BC87-88758635943C}"/>
              </a:ext>
            </a:extLst>
          </p:cNvPr>
          <p:cNvSpPr txBox="1"/>
          <p:nvPr/>
        </p:nvSpPr>
        <p:spPr>
          <a:xfrm>
            <a:off x="5868144" y="4926269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abriola" panose="04040605051002020D02" pitchFamily="82" charset="0"/>
              </a:rPr>
              <a:t>Человек-художественный образ</a:t>
            </a:r>
          </a:p>
        </p:txBody>
      </p:sp>
      <p:cxnSp>
        <p:nvCxnSpPr>
          <p:cNvPr id="28" name="Соединитель: уступ 8">
            <a:extLst>
              <a:ext uri="{FF2B5EF4-FFF2-40B4-BE49-F238E27FC236}">
                <a16:creationId xmlns:a16="http://schemas.microsoft.com/office/drawing/2014/main" xmlns="" id="{A988D9B0-4B17-49FE-A3F3-40665BEE3DD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146205" y="2510589"/>
            <a:ext cx="1189562" cy="691698"/>
          </a:xfrm>
          <a:prstGeom prst="bentConnector3">
            <a:avLst>
              <a:gd name="adj1" fmla="val 49136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бъект 2">
            <a:extLst>
              <a:ext uri="{FF2B5EF4-FFF2-40B4-BE49-F238E27FC236}">
                <a16:creationId xmlns:a16="http://schemas.microsoft.com/office/drawing/2014/main" xmlns="" id="{A9024F7A-A837-4747-A3E3-2AF5F157D886}"/>
              </a:ext>
            </a:extLst>
          </p:cNvPr>
          <p:cNvSpPr txBox="1">
            <a:spLocks/>
          </p:cNvSpPr>
          <p:nvPr/>
        </p:nvSpPr>
        <p:spPr>
          <a:xfrm>
            <a:off x="5045155" y="1063091"/>
            <a:ext cx="1586695" cy="115194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работы многофункциональной зоны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недель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Aft>
                <a:spcPts val="0"/>
              </a:spcAft>
            </a:pPr>
            <a:endParaRPr lang="ru-RU" dirty="0"/>
          </a:p>
        </p:txBody>
      </p:sp>
      <p:cxnSp>
        <p:nvCxnSpPr>
          <p:cNvPr id="30" name="Соединитель: уступ 14">
            <a:extLst>
              <a:ext uri="{FF2B5EF4-FFF2-40B4-BE49-F238E27FC236}">
                <a16:creationId xmlns:a16="http://schemas.microsoft.com/office/drawing/2014/main" xmlns="" id="{77BB8EF6-B9FE-4430-83F8-0DB63441803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445653" y="1971358"/>
            <a:ext cx="1460105" cy="1302755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4A1D3A7-25EC-422A-B1A8-BA11BDD7F9CD}"/>
              </a:ext>
            </a:extLst>
          </p:cNvPr>
          <p:cNvSpPr/>
          <p:nvPr/>
        </p:nvSpPr>
        <p:spPr>
          <a:xfrm>
            <a:off x="6851017" y="1018572"/>
            <a:ext cx="20345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функционирования каждой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среды составляет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 недель.</a:t>
            </a:r>
          </a:p>
        </p:txBody>
      </p:sp>
    </p:spTree>
    <p:extLst>
      <p:ext uri="{BB962C8B-B14F-4D97-AF65-F5344CB8AC3E}">
        <p14:creationId xmlns:p14="http://schemas.microsoft.com/office/powerpoint/2010/main" val="204025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103142" cy="72008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Segoe Print" panose="02000600000000000000" pitchFamily="2" charset="0"/>
                <a:cs typeface="Aharoni" pitchFamily="2" charset="-79"/>
              </a:rPr>
              <a:t>Развитие креативного мышления, посредством внедрения </a:t>
            </a:r>
            <a:r>
              <a:rPr lang="ru-RU" sz="1800" b="1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дивергентного подхода в многофункциональных зонах ДОУ </a:t>
            </a:r>
            <a:br>
              <a:rPr lang="ru-RU" sz="1800" b="1" dirty="0" smtClean="0">
                <a:latin typeface="Segoe Print" panose="02000600000000000000" pitchFamily="2" charset="0"/>
                <a:cs typeface="Times New Roman" panose="02020603050405020304" pitchFamily="18" charset="0"/>
              </a:rPr>
            </a:br>
            <a:endParaRPr lang="ru-RU" sz="18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33F83BE-25C1-403C-A6A2-51C3A9D3CE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9030" y="1845443"/>
            <a:ext cx="4069194" cy="3569153"/>
          </a:xfrm>
          <a:prstGeom prst="ellipse">
            <a:avLst/>
          </a:prstGeom>
          <a:solidFill>
            <a:srgbClr val="F26722"/>
          </a:solidFill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2688090-E9E5-4F9F-85B4-C29C729FDF86}"/>
              </a:ext>
            </a:extLst>
          </p:cNvPr>
          <p:cNvSpPr txBox="1"/>
          <p:nvPr/>
        </p:nvSpPr>
        <p:spPr>
          <a:xfrm>
            <a:off x="4937740" y="2483712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Gabriola" panose="04040605051002020D02" pitchFamily="82" charset="0"/>
              </a:rPr>
              <a:t>Человек-техника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27A817E-1C75-4586-9814-BCA8CFCB6D15}"/>
              </a:ext>
            </a:extLst>
          </p:cNvPr>
          <p:cNvSpPr txBox="1"/>
          <p:nvPr/>
        </p:nvSpPr>
        <p:spPr>
          <a:xfrm>
            <a:off x="3714744" y="2928934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Gabriola" panose="04040605051002020D02" pitchFamily="82" charset="0"/>
              </a:rPr>
              <a:t>Человек-природа</a:t>
            </a:r>
          </a:p>
        </p:txBody>
      </p:sp>
      <p:pic>
        <p:nvPicPr>
          <p:cNvPr id="12" name="Picture 3" descr="C:\Users\8C74~1\AppData\Local\Temp\Rar$DRa0.164\еще фото ч-хо\IMG_87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085" y="5157192"/>
            <a:ext cx="2116139" cy="1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8C74~1\AppData\Local\Temp\Rar$DRa0.169\еще фото ч-хо\IMG_87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8132"/>
            <a:ext cx="1816864" cy="121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Татьяна\Desktop\DSC_02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346" y="1068599"/>
            <a:ext cx="1332819" cy="199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тьяна\Desktop\DSC_02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56911"/>
            <a:ext cx="1296030" cy="194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Татьяна\Desktop\IMG_87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554" y="4893155"/>
            <a:ext cx="1965707" cy="131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Татьяна\Desktop\IMG_871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5091"/>
            <a:ext cx="1953573" cy="130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Татьяна\Desktop\DSC_2359 (1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608" y="4133702"/>
            <a:ext cx="2062871" cy="116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4653" y="1268760"/>
            <a:ext cx="2858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Подготовительный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этап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03.03.2019г. - 20.05.2019г.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9C15667-4173-4ECA-8CE3-C68DF83FB9BE}"/>
              </a:ext>
            </a:extLst>
          </p:cNvPr>
          <p:cNvSpPr txBox="1"/>
          <p:nvPr/>
        </p:nvSpPr>
        <p:spPr>
          <a:xfrm>
            <a:off x="3542683" y="2068213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Gabriola" panose="04040605051002020D02" pitchFamily="82" charset="0"/>
                <a:cs typeface="Times New Roman" panose="02020603050405020304" pitchFamily="18" charset="0"/>
              </a:rPr>
              <a:t>Человек-человек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738EE90-BC4B-48DF-BC87-88758635943C}"/>
              </a:ext>
            </a:extLst>
          </p:cNvPr>
          <p:cNvSpPr txBox="1"/>
          <p:nvPr/>
        </p:nvSpPr>
        <p:spPr>
          <a:xfrm>
            <a:off x="2789001" y="3148612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abriola" panose="04040605051002020D02" pitchFamily="82" charset="0"/>
              </a:rPr>
              <a:t>Человек-художественный образ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27A817E-1C75-4586-9814-BCA8CFCB6D15}"/>
              </a:ext>
            </a:extLst>
          </p:cNvPr>
          <p:cNvSpPr txBox="1"/>
          <p:nvPr/>
        </p:nvSpPr>
        <p:spPr>
          <a:xfrm>
            <a:off x="3542683" y="4227947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Gabriola" panose="04040605051002020D02" pitchFamily="82" charset="0"/>
              </a:rPr>
              <a:t>Человек-природа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521C09-839F-4235-8840-59B2706AA6AB}"/>
              </a:ext>
            </a:extLst>
          </p:cNvPr>
          <p:cNvSpPr txBox="1"/>
          <p:nvPr/>
        </p:nvSpPr>
        <p:spPr>
          <a:xfrm>
            <a:off x="4926276" y="3835771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Gabriola" panose="04040605051002020D02" pitchFamily="82" charset="0"/>
              </a:rPr>
              <a:t>Человек-знаковая система</a:t>
            </a:r>
          </a:p>
        </p:txBody>
      </p:sp>
    </p:spTree>
    <p:extLst>
      <p:ext uri="{BB962C8B-B14F-4D97-AF65-F5344CB8AC3E}">
        <p14:creationId xmlns:p14="http://schemas.microsoft.com/office/powerpoint/2010/main" val="65742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265887" y="0"/>
            <a:ext cx="478462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/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Оснащение образовательного пространства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4988" y="565805"/>
            <a:ext cx="2235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Человек- техника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://www.doshkolka.ru/images/catalog/product/22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6125"/>
            <a:ext cx="1787294" cy="14426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410" y="2114558"/>
            <a:ext cx="2024462" cy="11746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" name="Рисунок 19" descr="Открой тайны. Занимательная хим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454" y="4368928"/>
            <a:ext cx="1228671" cy="14363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 descr="Асборн - карточки. Игры-головоломк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533" y="3431524"/>
            <a:ext cx="946058" cy="11122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 descr="Настольная игра &quot;Друдлы&quot; (цветная версия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85918"/>
            <a:ext cx="1272619" cy="12318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 descr="Настольная игра &quot;Друдлы&quot; (черно-белая версия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9" y="3513080"/>
            <a:ext cx="1613861" cy="14011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932" y="1211192"/>
            <a:ext cx="2006707" cy="6003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Игровое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2265887" y="1226062"/>
            <a:ext cx="2080960" cy="6003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демонстрационное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4502284" y="1214907"/>
            <a:ext cx="2363978" cy="6003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экспериментальное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6979747" y="1175771"/>
            <a:ext cx="2006707" cy="6003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дидактическое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2" name="Рисунок 51" descr="https://static.my-shop.ru/product/f2/302/301123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24" y="5169640"/>
            <a:ext cx="1090332" cy="13783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Татьяна\Desktop\архив фото\банер\DSC_2379 (1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142" y="2858760"/>
            <a:ext cx="2523352" cy="14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тьяна\Desktop\архив фото\банер\DSC_026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57" y="3513080"/>
            <a:ext cx="2203292" cy="146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1" descr="C:\Users\Татьяна\Desktop\архив фото\Лего-турнир\DSC_016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985" y="4725144"/>
            <a:ext cx="2367154" cy="122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71800" y="5666774"/>
            <a:ext cx="1632036" cy="10343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2741" y="4666014"/>
            <a:ext cx="2255885" cy="12848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3" name="Рисунок 22" descr="Набор для экспериментов Science agents &quot;Большая химическая лаборатория&quot;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157" y="5470634"/>
            <a:ext cx="1901667" cy="1230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 descr="Пазлы. Развиваем креативное мышление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544" y="4030451"/>
            <a:ext cx="1274965" cy="13893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Асборн-карточки. Логические игры и головоломки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968" y="1886089"/>
            <a:ext cx="1062881" cy="10966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47984" y="1826441"/>
            <a:ext cx="1189679" cy="9569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84476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323364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Диверге́нтное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мышление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(от лат.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divergere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расходиться) — метод творческого мышления, применяемый обычно для решения проблем и задач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Заключается в поиске 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множества решений одной и той же проблемы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4114336" y="3137635"/>
            <a:ext cx="964241" cy="6974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Цель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6542954">
            <a:off x="3401575" y="2996574"/>
            <a:ext cx="294744" cy="1098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9285826">
            <a:off x="3696541" y="2147102"/>
            <a:ext cx="333614" cy="10827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8977712">
            <a:off x="5020276" y="3899740"/>
            <a:ext cx="304833" cy="10037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13088637">
            <a:off x="3676241" y="3813239"/>
            <a:ext cx="331294" cy="11628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5400000">
            <a:off x="5408542" y="3016938"/>
            <a:ext cx="273653" cy="9335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 rot="1673011">
            <a:off x="4971036" y="2179389"/>
            <a:ext cx="295791" cy="10385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2468468" y="4923449"/>
            <a:ext cx="1038709" cy="9587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Идея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1" name="Блок-схема: узел 30"/>
          <p:cNvSpPr/>
          <p:nvPr/>
        </p:nvSpPr>
        <p:spPr>
          <a:xfrm>
            <a:off x="5172692" y="4911715"/>
            <a:ext cx="1035590" cy="10377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Идея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Блок-схема: узел 31"/>
          <p:cNvSpPr/>
          <p:nvPr/>
        </p:nvSpPr>
        <p:spPr>
          <a:xfrm>
            <a:off x="6108899" y="3038174"/>
            <a:ext cx="1058055" cy="10151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Идея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Блок-схема: узел 32"/>
          <p:cNvSpPr/>
          <p:nvPr/>
        </p:nvSpPr>
        <p:spPr>
          <a:xfrm>
            <a:off x="2681119" y="1412831"/>
            <a:ext cx="997867" cy="847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Идея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4" name="Блок-схема: узел 33"/>
          <p:cNvSpPr/>
          <p:nvPr/>
        </p:nvSpPr>
        <p:spPr>
          <a:xfrm>
            <a:off x="5078577" y="1340768"/>
            <a:ext cx="1027655" cy="89485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Идея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Блок-схема: узел 34"/>
          <p:cNvSpPr/>
          <p:nvPr/>
        </p:nvSpPr>
        <p:spPr>
          <a:xfrm>
            <a:off x="1835696" y="2955450"/>
            <a:ext cx="1021865" cy="93610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Идея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283" y="323364"/>
            <a:ext cx="372277" cy="6273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Дивергентное мышление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47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96479D2-81B4-4480-B97C-1A9FB932EEF0}"/>
              </a:ext>
            </a:extLst>
          </p:cNvPr>
          <p:cNvSpPr txBox="1"/>
          <p:nvPr/>
        </p:nvSpPr>
        <p:spPr>
          <a:xfrm>
            <a:off x="-1190" y="295201"/>
            <a:ext cx="482889" cy="576064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Дивергентный подход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5928E3-15A8-4A54-ACD3-41D2D1DFF526}"/>
              </a:ext>
            </a:extLst>
          </p:cNvPr>
          <p:cNvSpPr txBox="1"/>
          <p:nvPr/>
        </p:nvSpPr>
        <p:spPr>
          <a:xfrm>
            <a:off x="4860033" y="3663823"/>
            <a:ext cx="3477005" cy="258532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нестандартного применения и метод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Робинзона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применить ненужный предмет: газета, банка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ты дашь этому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 : карандаш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платок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множественность способов)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45928E3-15A8-4A54-ACD3-41D2D1DFF526}"/>
              </a:ext>
            </a:extLst>
          </p:cNvPr>
          <p:cNvSpPr txBox="1"/>
          <p:nvPr/>
        </p:nvSpPr>
        <p:spPr>
          <a:xfrm>
            <a:off x="5012290" y="191365"/>
            <a:ext cx="3324748" cy="120032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манипулирование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предметами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вариантов решения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397" y="2282095"/>
            <a:ext cx="3744418" cy="138499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по цвету, форме,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свойствам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составление , сопоставление, комбинирование</a:t>
            </a:r>
          </a:p>
          <a:p>
            <a:pPr algn="just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(Множественность вариантов)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45928E3-15A8-4A54-ACD3-41D2D1DFF526}"/>
              </a:ext>
            </a:extLst>
          </p:cNvPr>
          <p:cNvSpPr txBox="1"/>
          <p:nvPr/>
        </p:nvSpPr>
        <p:spPr>
          <a:xfrm>
            <a:off x="401565" y="163910"/>
            <a:ext cx="4458468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образовательная среда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 художественный образ</a:t>
            </a:r>
          </a:p>
        </p:txBody>
      </p:sp>
      <p:pic>
        <p:nvPicPr>
          <p:cNvPr id="1029" name="Picture 5" descr="C:\Users\Татьяна\Desktop\открытки\img_8664_-_kopi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99" y="965246"/>
            <a:ext cx="1858053" cy="116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Татьяна\Desktop\открытки\26_10727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72052" y="552646"/>
            <a:ext cx="1109579" cy="201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96479D2-81B4-4480-B97C-1A9FB932EEF0}"/>
              </a:ext>
            </a:extLst>
          </p:cNvPr>
          <p:cNvSpPr txBox="1"/>
          <p:nvPr/>
        </p:nvSpPr>
        <p:spPr>
          <a:xfrm>
            <a:off x="8460432" y="297880"/>
            <a:ext cx="482889" cy="622607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Наглядно-действенное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5" name="Picture 11" descr="C:\Users\Татьяна\Desktop\архив фото\Лего-турнир\DSC_01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101" y="1844824"/>
            <a:ext cx="3337937" cy="172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Татьяна\Desktop\Алёнушка ДС\DSC_237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11" y="3758462"/>
            <a:ext cx="3960794" cy="249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1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47F6E56F-D358-4291-BCFB-3AD9F8D70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470" y="186723"/>
            <a:ext cx="8131800" cy="585729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образовательная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 художественный образ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96479D2-81B4-4480-B97C-1A9FB932EEF0}"/>
              </a:ext>
            </a:extLst>
          </p:cNvPr>
          <p:cNvSpPr txBox="1"/>
          <p:nvPr/>
        </p:nvSpPr>
        <p:spPr>
          <a:xfrm>
            <a:off x="56275" y="186723"/>
            <a:ext cx="482889" cy="576064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Дивергентный подход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DA2408-9ED3-4FC8-891B-88ADBFCBB5A3}"/>
              </a:ext>
            </a:extLst>
          </p:cNvPr>
          <p:cNvSpPr txBox="1"/>
          <p:nvPr/>
        </p:nvSpPr>
        <p:spPr>
          <a:xfrm>
            <a:off x="4765807" y="125349"/>
            <a:ext cx="3417652" cy="187743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М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етод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типового фантазирования </a:t>
            </a: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обучении детей творческому рассказыванию.  Сказка наоборот (добрый Волк и злая Красная Шапочка, репка маленькая -премаленькая);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F603E0-92ED-4151-B263-9B8538ECA776}"/>
              </a:ext>
            </a:extLst>
          </p:cNvPr>
          <p:cNvSpPr txBox="1"/>
          <p:nvPr/>
        </p:nvSpPr>
        <p:spPr>
          <a:xfrm>
            <a:off x="686500" y="917780"/>
            <a:ext cx="3577035" cy="120032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системного и морфологического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рождение творческого оригинального решения  посредством перебора всех возможных вариантов решения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6500" y="4149079"/>
            <a:ext cx="4079307" cy="233910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Синектика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так называемый метод аналогий: личностная аналогия (эмпатия), прямая аналогия, фантастическая аналогия. Предложить ребенку представить самого себя в качестве какого-нибудь предмета или явления в проблемной ситуации.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Изобрази: будильник, который забыли выключить .Ты-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C:\Users\8C74~1\AppData\Local\Temp\Rar$DRa0.164\еще фото ч-хо\IMG_87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20508"/>
            <a:ext cx="3129909" cy="179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8C74~1\AppData\Local\Temp\Rar$DRa0.169\еще фото ч-хо\IMG_87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00" y="2130939"/>
            <a:ext cx="280831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8C74~1\AppData\Local\Temp\Rar$DRa0.611\фото ч-хо\IMG_86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41710"/>
            <a:ext cx="3129909" cy="208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96479D2-81B4-4480-B97C-1A9FB932EEF0}"/>
              </a:ext>
            </a:extLst>
          </p:cNvPr>
          <p:cNvSpPr txBox="1"/>
          <p:nvPr/>
        </p:nvSpPr>
        <p:spPr>
          <a:xfrm>
            <a:off x="8460431" y="186723"/>
            <a:ext cx="515975" cy="576064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Наглядно-образное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88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47F6E56F-D358-4291-BCFB-3AD9F8D70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789" y="96506"/>
            <a:ext cx="7488832" cy="132556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96479D2-81B4-4480-B97C-1A9FB932EEF0}"/>
              </a:ext>
            </a:extLst>
          </p:cNvPr>
          <p:cNvSpPr txBox="1"/>
          <p:nvPr/>
        </p:nvSpPr>
        <p:spPr>
          <a:xfrm>
            <a:off x="107505" y="419870"/>
            <a:ext cx="482889" cy="592487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Дивергентное подход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5928E3-15A8-4A54-ACD3-41D2D1DFF526}"/>
              </a:ext>
            </a:extLst>
          </p:cNvPr>
          <p:cNvSpPr txBox="1"/>
          <p:nvPr/>
        </p:nvSpPr>
        <p:spPr>
          <a:xfrm>
            <a:off x="4830666" y="351495"/>
            <a:ext cx="3481804" cy="147732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каталога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учить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связывать в единую сюжетную линию наугад выбранных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45928E3-15A8-4A54-ACD3-41D2D1DFF526}"/>
              </a:ext>
            </a:extLst>
          </p:cNvPr>
          <p:cNvSpPr txBox="1"/>
          <p:nvPr/>
        </p:nvSpPr>
        <p:spPr>
          <a:xfrm>
            <a:off x="812397" y="1484784"/>
            <a:ext cx="3489641" cy="160043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фокальных объектов </a:t>
            </a: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подбирать нетипичные свойства предмету, представлять их и объяснять практическое назначение необычных свойств 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Изобретатели, Если бы…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5928E3-15A8-4A54-ACD3-41D2D1DFF526}"/>
              </a:ext>
            </a:extLst>
          </p:cNvPr>
          <p:cNvSpPr txBox="1"/>
          <p:nvPr/>
        </p:nvSpPr>
        <p:spPr>
          <a:xfrm>
            <a:off x="4791037" y="4365104"/>
            <a:ext cx="3521433" cy="215443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конструирования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самостоятельную постановку вопросов к изучаемому объекту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объекта изучения могут выступать текст, рисунок, схема, отдельное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96479D2-81B4-4480-B97C-1A9FB932EEF0}"/>
              </a:ext>
            </a:extLst>
          </p:cNvPr>
          <p:cNvSpPr txBox="1"/>
          <p:nvPr/>
        </p:nvSpPr>
        <p:spPr>
          <a:xfrm>
            <a:off x="8316416" y="188640"/>
            <a:ext cx="482889" cy="640871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Словесно-логическое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3" y="419870"/>
            <a:ext cx="5661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образовательная среда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 художественный образ</a:t>
            </a:r>
          </a:p>
        </p:txBody>
      </p:sp>
      <p:pic>
        <p:nvPicPr>
          <p:cNvPr id="3075" name="Picture 3" descr="C:\Users\8C74~1\AppData\Local\Temp\Rar$DRa0.782\фото ч-хо\IMG_86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37" y="2068979"/>
            <a:ext cx="3497477" cy="224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8C74~1\AppData\Local\Temp\Rar$DRa0.252\фото ч-хо\IMG_86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34563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28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7C4DC32-C343-4FDC-9A4A-894223E80A48}"/>
              </a:ext>
            </a:extLst>
          </p:cNvPr>
          <p:cNvSpPr txBox="1"/>
          <p:nvPr/>
        </p:nvSpPr>
        <p:spPr>
          <a:xfrm>
            <a:off x="880980" y="933257"/>
            <a:ext cx="7661254" cy="58477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Онлайн-платформы для обратной связи с родителями, выполнения заданий, упражнений, игр.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46B23D-E19F-4525-BB7C-702E344B80E6}"/>
              </a:ext>
            </a:extLst>
          </p:cNvPr>
          <p:cNvSpPr txBox="1"/>
          <p:nvPr/>
        </p:nvSpPr>
        <p:spPr>
          <a:xfrm>
            <a:off x="1094214" y="215703"/>
            <a:ext cx="7478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Segoe Print" panose="02000600000000000000" pitchFamily="2" charset="0"/>
                <a:cs typeface="Times New Roman" panose="02020603050405020304" pitchFamily="18" charset="0"/>
              </a:rPr>
              <a:t>Организация взаимодействия ДОУ с родителями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EE9F75F-A7F0-4B3B-9992-F23169EBC6D7}"/>
              </a:ext>
            </a:extLst>
          </p:cNvPr>
          <p:cNvSpPr txBox="1"/>
          <p:nvPr/>
        </p:nvSpPr>
        <p:spPr>
          <a:xfrm>
            <a:off x="-7971" y="548680"/>
            <a:ext cx="582211" cy="576064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а д а ч а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774AC66-12DE-4FFF-B2F4-C7D5F5297046}"/>
              </a:ext>
            </a:extLst>
          </p:cNvPr>
          <p:cNvSpPr txBox="1"/>
          <p:nvPr/>
        </p:nvSpPr>
        <p:spPr>
          <a:xfrm>
            <a:off x="747196" y="2348880"/>
            <a:ext cx="2816692" cy="2092881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</a:pPr>
            <a:r>
              <a:rPr lang="ru-RU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 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развития детей дошкольного возраста 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уровни развития мышления по возрастам 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Дивергентное мышление 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изучения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44C5716-B68F-45EB-827B-9395EA20BDB2}"/>
              </a:ext>
            </a:extLst>
          </p:cNvPr>
          <p:cNvSpPr txBox="1"/>
          <p:nvPr/>
        </p:nvSpPr>
        <p:spPr>
          <a:xfrm>
            <a:off x="3851920" y="2401103"/>
            <a:ext cx="2951196" cy="1846659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</a:pPr>
            <a:r>
              <a:rPr lang="ru-RU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развитие мышления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развитие логики 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на установление логических связей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пространственного мышления и т.д.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0904DF9-A3D1-444F-876F-4020FDD48921}"/>
              </a:ext>
            </a:extLst>
          </p:cNvPr>
          <p:cNvSpPr txBox="1"/>
          <p:nvPr/>
        </p:nvSpPr>
        <p:spPr>
          <a:xfrm>
            <a:off x="7040810" y="2410283"/>
            <a:ext cx="1707654" cy="98488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</a:pPr>
            <a:r>
              <a:rPr lang="ru-RU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конкурсов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8A9318B-202C-48A2-87A5-A2599A768693}"/>
              </a:ext>
            </a:extLst>
          </p:cNvPr>
          <p:cNvSpPr txBox="1"/>
          <p:nvPr/>
        </p:nvSpPr>
        <p:spPr>
          <a:xfrm>
            <a:off x="3235266" y="5157192"/>
            <a:ext cx="2951196" cy="98488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</a:pPr>
            <a:r>
              <a:rPr lang="ru-RU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 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Анализы опросов, тестирований, конкурсов.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708BCC5-D531-4B21-9E33-91458DE32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01004" y="1579440"/>
            <a:ext cx="769440" cy="7694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FA7F7E9-8988-4725-8063-94AE0662E8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94526" y="1502365"/>
            <a:ext cx="761778" cy="7617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E3615E5-8C8B-4081-9FE9-54EF27BF9F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93561" y="4461331"/>
            <a:ext cx="679591" cy="6795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E3615E5-8C8B-4081-9FE9-54EF27BF9F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49592">
            <a:off x="7554842" y="1624364"/>
            <a:ext cx="679591" cy="67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93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/>
          </p:cNvSpPr>
          <p:nvPr/>
        </p:nvSpPr>
        <p:spPr>
          <a:xfrm>
            <a:off x="-396552" y="273030"/>
            <a:ext cx="8964488" cy="1412776"/>
          </a:xfrm>
          <a:prstGeom prst="rect">
            <a:avLst/>
          </a:prstGeom>
        </p:spPr>
        <p:txBody>
          <a:bodyPr anchor="ctr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10079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921A1D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7A22293-EBB5-43B6-83D3-C73B31A20FE5}"/>
              </a:ext>
            </a:extLst>
          </p:cNvPr>
          <p:cNvSpPr/>
          <p:nvPr/>
        </p:nvSpPr>
        <p:spPr>
          <a:xfrm>
            <a:off x="860332" y="1196752"/>
            <a:ext cx="697003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Segoe Print" panose="02000600000000000000" pitchFamily="2" charset="0"/>
              </a:rPr>
              <a:t>Результаты проекта</a:t>
            </a:r>
          </a:p>
          <a:p>
            <a:endParaRPr lang="ru-RU" dirty="0">
              <a:latin typeface="+mn-lt"/>
            </a:endParaRPr>
          </a:p>
          <a:p>
            <a:endParaRPr lang="ru-RU" dirty="0">
              <a:latin typeface="+mn-lt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методические рекомендации по применению дивергентного метода для развития разных видов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 в многофункциональных зонах ДОУ.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20.05.2019г.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и утверждена рабочая программа Дополнительного образования по развитию мышления на основе дивергентного подхода. До 20.05.2019г.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Онлайн-платформы для обратной связи с родителями, выполнения заданий, упражнений, игр. До 01.09.2019г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реестр конкурсов муниципального уровня, для демонстрации и обмена опытом между ДОУ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района.До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01.09.2019г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Segoe Print" panose="02000600000000000000" pitchFamily="2" charset="0"/>
            </a:endParaRPr>
          </a:p>
          <a:p>
            <a:pPr algn="ctr"/>
            <a:endParaRPr lang="ru-RU" sz="2400" b="1" dirty="0">
              <a:latin typeface="Segoe Print" panose="02000600000000000000" pitchFamily="2" charset="0"/>
            </a:endParaRPr>
          </a:p>
          <a:p>
            <a:pPr algn="ctr"/>
            <a:endParaRPr lang="ru-RU" sz="2400" b="1" dirty="0">
              <a:latin typeface="Segoe Print" panose="02000600000000000000" pitchFamily="2" charset="0"/>
            </a:endParaRPr>
          </a:p>
        </p:txBody>
      </p:sp>
      <p:pic>
        <p:nvPicPr>
          <p:cNvPr id="8" name="Picture 3" descr="C:\Users\школа 84\Desktop\для презентации\decision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8848" y="4922224"/>
            <a:ext cx="4074903" cy="16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школа 84\Desktop\для презентации\imgpreview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3" y="4716405"/>
            <a:ext cx="1512168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школа 84\Desktop\для презентации\4f781966952f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950" y="413406"/>
            <a:ext cx="2268252" cy="14109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школа 84\Desktop\для презентации\510b0b2deb921b0f5b5ed04242a76f87_399314035436131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4315" y="339845"/>
            <a:ext cx="988933" cy="162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школа 84\Desktop\для презентации\9QqhnB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4412" y="4907721"/>
            <a:ext cx="1689588" cy="1925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094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773113" y="383536"/>
            <a:ext cx="7799387" cy="491107"/>
          </a:xfrm>
          <a:prstGeom prst="rect">
            <a:avLst/>
          </a:prstGeom>
        </p:spPr>
        <p:txBody>
          <a:bodyPr anchor="b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Print" panose="02000600000000000000" pitchFamily="2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Предпосылки реализации проекта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Print" panose="02000600000000000000" pitchFamily="2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EBCBEFA-DA58-49F6-BA4B-8CD5E12BFA60}"/>
              </a:ext>
            </a:extLst>
          </p:cNvPr>
          <p:cNvSpPr/>
          <p:nvPr/>
        </p:nvSpPr>
        <p:spPr>
          <a:xfrm>
            <a:off x="368896" y="1510604"/>
            <a:ext cx="3428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lvl="0" algn="ctr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Формальные основания для инициации проекта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8A3BC1F-9A0C-4FBA-BD4B-22ACE8C7B4F6}"/>
              </a:ext>
            </a:extLst>
          </p:cNvPr>
          <p:cNvSpPr/>
          <p:nvPr/>
        </p:nvSpPr>
        <p:spPr>
          <a:xfrm>
            <a:off x="4000500" y="87464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8300" lvl="0" indent="-285750" algn="just" eaLnBrk="0" hangingPunct="0">
              <a:spcBef>
                <a:spcPts val="600"/>
              </a:spcBef>
              <a:buSzPct val="80000"/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</a:rPr>
              <a:t>Указ Президента РФ от 07.05.2018г. № 204 «О национальных целях и стратегических задачах развития РФ на период до 2024 </a:t>
            </a:r>
            <a:r>
              <a:rPr lang="ru-RU" dirty="0" smtClean="0">
                <a:latin typeface="Times New Roman" pitchFamily="18" charset="0"/>
              </a:rPr>
              <a:t>года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CBDA6C9-50C2-43BB-809A-E5D5BEA82890}"/>
              </a:ext>
            </a:extLst>
          </p:cNvPr>
          <p:cNvSpPr/>
          <p:nvPr/>
        </p:nvSpPr>
        <p:spPr>
          <a:xfrm>
            <a:off x="318414" y="4089174"/>
            <a:ext cx="36609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lvl="0" algn="ctr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Связь с государственными программами Российской Федерации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4E0DD0D-7EDE-48E2-B9A1-4303350F3ADB}"/>
              </a:ext>
            </a:extLst>
          </p:cNvPr>
          <p:cNvSpPr/>
          <p:nvPr/>
        </p:nvSpPr>
        <p:spPr>
          <a:xfrm>
            <a:off x="3979331" y="2492896"/>
            <a:ext cx="4593169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lvl="0" indent="-285750" algn="just" eaLnBrk="0" hangingPunct="0">
              <a:spcBef>
                <a:spcPts val="600"/>
              </a:spcBef>
              <a:buSzPct val="80000"/>
              <a:buFont typeface="Arial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26.12.2017г. № 1642 «Об утверждении государственной программы Российской Федерации развития образования» 2018-2025годы»</a:t>
            </a:r>
          </a:p>
          <a:p>
            <a:pPr marL="368300" lvl="0" indent="-285750" algn="just" eaLnBrk="0" hangingPunct="0"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программа «Совершенствование местного самоуправления муниципального образования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Шурышкарский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район на 2016-2021 годы», утверждена Постановлением администрации муниципального образования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Шурышкарский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район от 06 марта 2017 года № 186-а</a:t>
            </a:r>
          </a:p>
        </p:txBody>
      </p:sp>
    </p:spTree>
    <p:extLst>
      <p:ext uri="{BB962C8B-B14F-4D97-AF65-F5344CB8AC3E}">
        <p14:creationId xmlns:p14="http://schemas.microsoft.com/office/powerpoint/2010/main" val="463955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881063" y="105454"/>
            <a:ext cx="7363345" cy="920749"/>
          </a:xfrm>
          <a:prstGeom prst="rect">
            <a:avLst/>
          </a:prstGeom>
        </p:spPr>
        <p:txBody>
          <a:bodyPr anchor="b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79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Print" panose="02000600000000000000" pitchFamily="2" charset="0"/>
                <a:cs typeface="Times New Roman" pitchFamily="18" charset="0"/>
              </a:rPr>
              <a:t>Реестр заинтересованных сторон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92429"/>
              </p:ext>
            </p:extLst>
          </p:nvPr>
        </p:nvGraphicFramePr>
        <p:xfrm>
          <a:off x="1043608" y="1772816"/>
          <a:ext cx="7344816" cy="41162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4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18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7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693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7008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40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40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6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40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 или организация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6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40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Представитель интересов</a:t>
                      </a:r>
                      <a:br>
                        <a:rPr lang="ru-RU" sz="140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(ФИО, должность)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6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40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Ожидание от реализации проекта (программы)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459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6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6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Медведева О.П.-директор.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6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преемственность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766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6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ЦВиДО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6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Кондыгина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Л.В.-директор.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6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 числа призёров и победителей в различных конкурсах, олимпиадах, соревнованиях.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711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6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культуры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6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Мартишина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М.-директор.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6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 числа призёров и победителей в различных конкурсах.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906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6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 МО Шурышкарский район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6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Головин А.В.-глава района.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6CC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Удовлетворённость родителей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56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77031" y="162434"/>
            <a:ext cx="8515448" cy="1034318"/>
          </a:xfrm>
          <a:prstGeom prst="rect">
            <a:avLst/>
          </a:prstGeom>
        </p:spPr>
        <p:txBody>
          <a:bodyPr anchor="b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79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62A7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 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Print" panose="02000600000000000000" pitchFamily="2" charset="0"/>
                <a:ea typeface="Arial Unicode MS" panose="020B0604020202020204" pitchFamily="34" charset="-128"/>
                <a:cs typeface="Times New Roman" pitchFamily="18" charset="0"/>
              </a:rPr>
              <a:t>Модель функционирования результатов проекта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7031" y="1196752"/>
            <a:ext cx="38349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86912">
              <a:defRPr/>
            </a:pPr>
            <a:r>
              <a:rPr lang="ru-RU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В процессе  реализации проекта ребенок  быстрее и безболезненно реагирует на изменения, начинает применять нестандартные решения, генерирует новые  оригинальные идеи, готов к риску  и ответственности за принятые решения.</a:t>
            </a:r>
          </a:p>
          <a:p>
            <a:pPr lvl="0" algn="just" defTabSz="986912">
              <a:defRPr/>
            </a:pPr>
            <a:r>
              <a:rPr kumimoji="0" lang="ru-RU" i="1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В будущем креативно развитый</a:t>
            </a:r>
            <a:r>
              <a:rPr kumimoji="0" lang="ru-RU" i="1" u="none" strike="noStrike" kern="1200" cap="none" spc="0" normalizeH="0" noProof="0" dirty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ребенок легко адаптируется и  является более востребованным в социуме.</a:t>
            </a:r>
            <a:r>
              <a:rPr kumimoji="0" lang="ru-RU" b="1" i="1" u="none" strike="noStrike" kern="1200" cap="none" spc="0" normalizeH="0" noProof="0" dirty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8706" y="4908726"/>
            <a:ext cx="34311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921A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модель применима для другого проектного содержания в различных образовательных организациях.</a:t>
            </a:r>
          </a:p>
          <a:p>
            <a:r>
              <a:rPr lang="ru-RU" dirty="0">
                <a:solidFill>
                  <a:srgbClr val="921A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528784662"/>
              </p:ext>
            </p:extLst>
          </p:nvPr>
        </p:nvGraphicFramePr>
        <p:xfrm>
          <a:off x="4211960" y="1974983"/>
          <a:ext cx="4680519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77031" y="6021289"/>
            <a:ext cx="8470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latin typeface="+mn-lt"/>
              </a:rPr>
              <a:t>Креативность неспецифична, т.е. ее тренировка в каком-то одном виде деятельности ведет к тому, что она начинает ярко проявляться в других видах».   А.Г. </a:t>
            </a:r>
            <a:r>
              <a:rPr lang="ru-RU" sz="1200" dirty="0" err="1">
                <a:latin typeface="+mn-lt"/>
              </a:rPr>
              <a:t>Грецков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4887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CBDA6C9-50C2-43BB-809A-E5D5BEA82890}"/>
              </a:ext>
            </a:extLst>
          </p:cNvPr>
          <p:cNvSpPr/>
          <p:nvPr/>
        </p:nvSpPr>
        <p:spPr>
          <a:xfrm>
            <a:off x="1933733" y="404664"/>
            <a:ext cx="5976664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dirty="0"/>
              <a:t>"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Сегодняшнее образование становится совершенно другим, как и технологии. Очевидно, что конкурентные преимущества получат те люди, которые не просто обладают набором интересных и важных знаний, а обладают тем, что сегодня называют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soft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skills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обладают и креативным, и плановым, и другими видами мышления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82550" lvl="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1519917705_rian_02336708.hr_.ru-pic4_zoom-1000x1000-45539.jpg"/>
          <p:cNvPicPr>
            <a:picLocks noChangeAspect="1"/>
          </p:cNvPicPr>
          <p:nvPr/>
        </p:nvPicPr>
        <p:blipFill>
          <a:blip r:embed="rId3" cstate="print"/>
          <a:srcRect l="21932" r="22360"/>
          <a:stretch>
            <a:fillRect/>
          </a:stretch>
        </p:blipFill>
        <p:spPr>
          <a:xfrm>
            <a:off x="308282" y="476672"/>
            <a:ext cx="1584176" cy="1895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504" y="2627011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–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4"/>
              </a:rPr>
              <a:t>сказал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Президент Российской Федерации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Владимир Владимирович Путин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сессии «Молодежь‑2030. Образ будущего», прошедшей в рамках XIX Всемирного фестиваля молодежи и студентов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901" y="3789040"/>
            <a:ext cx="8584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Человек  более  успешен в жизни ,если он обладает креативным мышлением.  Разница в мышлении пропорциональна разнице в финансовом положении.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8282" y="4797152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Дошкольный возраст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является наиболее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благоприятным периодом для яркого самовыражения, проявления творческих возможностей, развития креативности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ребенка. Именно в дошкольном возрасте закладываются основы креативности</a:t>
            </a:r>
            <a:r>
              <a:rPr lang="ru-RU" dirty="0" smtClean="0"/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986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95536" y="6165305"/>
            <a:ext cx="8640960" cy="556172"/>
          </a:xfrm>
        </p:spPr>
        <p:txBody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 диагностика развития психических процессов у детей дошкольного возраста Н.Н. Павлова ,Л. Г. Руденко </a:t>
            </a: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4-6 лет)</a:t>
            </a:r>
          </a:p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Методика Л.А .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Ясюковой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определения уровня развития разных типов мышления у дети 6-7 лет.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7610" y="265802"/>
            <a:ext cx="3600400" cy="449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sz="3100" dirty="0">
              <a:solidFill>
                <a:srgbClr val="E62B25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1088915"/>
            <a:ext cx="3048811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73113" y="332656"/>
            <a:ext cx="6967239" cy="541987"/>
          </a:xfrm>
          <a:prstGeom prst="rect">
            <a:avLst/>
          </a:prstGeom>
        </p:spPr>
        <p:txBody>
          <a:bodyPr anchor="b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921A1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Print" panose="02000600000000000000" pitchFamily="2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Предпосылки реализации проекта</a:t>
            </a: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xmlns="" id="{852FB766-D79B-4CBC-9259-1516A71D8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518447"/>
              </p:ext>
            </p:extLst>
          </p:nvPr>
        </p:nvGraphicFramePr>
        <p:xfrm>
          <a:off x="4533846" y="1484784"/>
          <a:ext cx="4327732" cy="4658546"/>
        </p:xfrm>
        <a:graphic>
          <a:graphicData uri="http://schemas.openxmlformats.org/drawingml/2006/table">
            <a:tbl>
              <a:tblPr firstRow="1" bandRow="1"/>
              <a:tblGrid>
                <a:gridCol w="1152128">
                  <a:extLst>
                    <a:ext uri="{9D8B030D-6E8A-4147-A177-3AD203B41FA5}">
                      <a16:colId xmlns:a16="http://schemas.microsoft.com/office/drawing/2014/main" xmlns="" val="3467780274"/>
                    </a:ext>
                  </a:extLst>
                </a:gridCol>
                <a:gridCol w="1046266">
                  <a:extLst>
                    <a:ext uri="{9D8B030D-6E8A-4147-A177-3AD203B41FA5}">
                      <a16:colId xmlns:a16="http://schemas.microsoft.com/office/drawing/2014/main" xmlns="" val="2063537567"/>
                    </a:ext>
                  </a:extLst>
                </a:gridCol>
                <a:gridCol w="13299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9340">
                  <a:extLst>
                    <a:ext uri="{9D8B030D-6E8A-4147-A177-3AD203B41FA5}">
                      <a16:colId xmlns:a16="http://schemas.microsoft.com/office/drawing/2014/main" xmlns="" val="3998930674"/>
                    </a:ext>
                  </a:extLst>
                </a:gridCol>
              </a:tblGrid>
              <a:tr h="23213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Показатель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C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Тип</a:t>
                      </a:r>
                    </a:p>
                    <a:p>
                      <a:pPr algn="ctr"/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показателя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C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C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Базовое</a:t>
                      </a:r>
                    </a:p>
                    <a:p>
                      <a:pPr algn="ctr"/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8473446"/>
                  </a:ext>
                </a:extLst>
              </a:tr>
              <a:tr h="509384">
                <a:tc row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10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детей имеющих уровень развития креативного мышления от среднего до </a:t>
                      </a:r>
                      <a:r>
                        <a:rPr lang="ru-RU" sz="11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высокого к 7 годам.                   </a:t>
                      </a:r>
                      <a:endParaRPr lang="ru-RU" sz="110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основной</a:t>
                      </a:r>
                      <a:endParaRPr lang="ru-RU" sz="12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9729349"/>
                  </a:ext>
                </a:extLst>
              </a:tr>
              <a:tr h="720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3241277"/>
                  </a:ext>
                </a:extLst>
              </a:tr>
              <a:tr h="720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8615672"/>
                  </a:ext>
                </a:extLst>
              </a:tr>
              <a:tr h="781392">
                <a:tc row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призёров победителей в региональных, федеральных конкурсах. 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(дети 4-7лет)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аналитический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институциональный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7051962"/>
                  </a:ext>
                </a:extLst>
              </a:tr>
              <a:tr h="719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2963949"/>
                  </a:ext>
                </a:extLst>
              </a:tr>
              <a:tr h="7811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3185398"/>
                  </a:ext>
                </a:extLst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04" y="1697781"/>
            <a:ext cx="3586933" cy="241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611560" y="980728"/>
            <a:ext cx="3570577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мышления, являющиеся основой для развития креативности.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32040" y="980727"/>
            <a:ext cx="358589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869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latin typeface="Arial" panose="020B0604020202020204" pitchFamily="34" charset="0"/>
                <a:cs typeface="Aharoni" pitchFamily="2" charset="-79"/>
                <a:sym typeface="Symbol" panose="05050102010706020507" pitchFamily="18" charset="2"/>
              </a:rPr>
              <a:t>Анализ показателей развития мышления у детей дошкольного возраста на 2018г</a:t>
            </a:r>
          </a:p>
          <a:p>
            <a:pPr marL="285750" marR="0" lvl="0" indent="-285750" algn="ctr" defTabSz="9869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05047" y="4325457"/>
            <a:ext cx="36947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869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Анализ показателей развития психических процессов у детей дошкольного возраста показывает что за последние годы уровни развития мышления нестабильны и имеют тенденцию к снижению. 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marR="0" lvl="0" indent="0" algn="just" defTabSz="9869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</a:t>
            </a:r>
          </a:p>
          <a:p>
            <a:pPr marL="285750" marR="0" lvl="0" indent="-285750" algn="ctr" defTabSz="9869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08324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A2746AF-8E9F-4CA7-AFD0-E85FDFDECD52}"/>
              </a:ext>
            </a:extLst>
          </p:cNvPr>
          <p:cNvSpPr/>
          <p:nvPr/>
        </p:nvSpPr>
        <p:spPr>
          <a:xfrm>
            <a:off x="2683692" y="749258"/>
            <a:ext cx="6064772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indent="4445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 начала и окончания проекта 01.03.2019 - 31.05 2022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9B3BB54-48D9-4DE2-9913-A83E3C8D9580}"/>
              </a:ext>
            </a:extLst>
          </p:cNvPr>
          <p:cNvSpPr/>
          <p:nvPr/>
        </p:nvSpPr>
        <p:spPr>
          <a:xfrm>
            <a:off x="697024" y="308643"/>
            <a:ext cx="4869603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170" indent="4445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Segoe Print" panose="02000600000000000000" pitchFamily="2" charset="0"/>
                <a:cs typeface="Times New Roman" pitchFamily="18" charset="0"/>
              </a:rPr>
              <a:t>Срок начала и окончания проекта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37D6979-A0A8-41EB-9DCC-1487A9DBB606}"/>
              </a:ext>
            </a:extLst>
          </p:cNvPr>
          <p:cNvSpPr/>
          <p:nvPr/>
        </p:nvSpPr>
        <p:spPr>
          <a:xfrm>
            <a:off x="677692" y="3284984"/>
            <a:ext cx="85748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Список разработчиков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Проекта: </a:t>
            </a:r>
          </a:p>
          <a:p>
            <a:r>
              <a:rPr lang="ru-RU" sz="1200" dirty="0" smtClean="0">
                <a:latin typeface="+mn-lt"/>
              </a:rPr>
              <a:t>Исупова </a:t>
            </a:r>
            <a:r>
              <a:rPr lang="ru-RU" sz="1200" dirty="0">
                <a:latin typeface="+mn-lt"/>
              </a:rPr>
              <a:t>НМ.- педагог-психолог МБДОУ « ДС « Алёнушка</a:t>
            </a:r>
            <a:r>
              <a:rPr lang="ru-RU" sz="1200" dirty="0" smtClean="0">
                <a:latin typeface="+mn-lt"/>
              </a:rPr>
              <a:t>»</a:t>
            </a:r>
            <a:r>
              <a:rPr lang="ru-RU" sz="1200" dirty="0">
                <a:latin typeface="+mn-lt"/>
              </a:rPr>
              <a:t> </a:t>
            </a:r>
            <a:endParaRPr lang="ru-RU" sz="1200" dirty="0" smtClean="0">
              <a:latin typeface="+mn-lt"/>
            </a:endParaRPr>
          </a:p>
          <a:p>
            <a:r>
              <a:rPr lang="ru-RU" sz="1200" dirty="0">
                <a:latin typeface="+mn-lt"/>
              </a:rPr>
              <a:t>Медведева К.А.-заместитель заведующего МБДОУ « ДС «Алёнушка»</a:t>
            </a:r>
          </a:p>
          <a:p>
            <a:r>
              <a:rPr lang="ru-RU" sz="1200" dirty="0" err="1" smtClean="0">
                <a:latin typeface="+mn-lt"/>
              </a:rPr>
              <a:t>Шумская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>
                <a:latin typeface="+mn-lt"/>
              </a:rPr>
              <a:t>А.А. заведующий МБДОУ « ДС «Оленёнок»</a:t>
            </a:r>
          </a:p>
          <a:p>
            <a:r>
              <a:rPr lang="ru-RU" sz="1200" dirty="0">
                <a:latin typeface="+mn-lt"/>
              </a:rPr>
              <a:t>Гарбузова Н.Н.- заведующий МБДОУ « ДС « Буратино</a:t>
            </a:r>
            <a:r>
              <a:rPr lang="ru-RU" sz="1200" dirty="0" smtClean="0">
                <a:latin typeface="+mn-lt"/>
              </a:rPr>
              <a:t>»</a:t>
            </a:r>
          </a:p>
          <a:p>
            <a:r>
              <a:rPr lang="ru-RU" sz="1200" dirty="0">
                <a:latin typeface="+mn-lt"/>
              </a:rPr>
              <a:t>Зайцева  С.В.- .- заведующий МБДОУ « ДС « </a:t>
            </a:r>
            <a:r>
              <a:rPr lang="ru-RU" sz="1200" dirty="0" err="1" smtClean="0">
                <a:latin typeface="+mn-lt"/>
              </a:rPr>
              <a:t>Северяночка</a:t>
            </a:r>
            <a:r>
              <a:rPr lang="ru-RU" sz="1200" dirty="0" smtClean="0">
                <a:latin typeface="+mn-lt"/>
              </a:rPr>
              <a:t>»</a:t>
            </a:r>
            <a:endParaRPr lang="ru-RU" sz="1200" dirty="0">
              <a:latin typeface="+mn-lt"/>
            </a:endParaRPr>
          </a:p>
          <a:p>
            <a:r>
              <a:rPr lang="ru-RU" sz="1200" dirty="0">
                <a:latin typeface="+mn-lt"/>
              </a:rPr>
              <a:t>Попова Н. А.- заведующий МБДОУ « ДС « Теремок»</a:t>
            </a:r>
          </a:p>
          <a:p>
            <a:r>
              <a:rPr lang="ru-RU" sz="1200" dirty="0" err="1" smtClean="0">
                <a:latin typeface="+mn-lt"/>
              </a:rPr>
              <a:t>Ослина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>
                <a:latin typeface="+mn-lt"/>
              </a:rPr>
              <a:t>О.В.-старший воспитатель МБДОУ « ДС «Оленёнок»</a:t>
            </a:r>
          </a:p>
          <a:p>
            <a:r>
              <a:rPr lang="ru-RU" sz="1200" dirty="0" err="1">
                <a:latin typeface="+mn-lt"/>
              </a:rPr>
              <a:t>Касимова</a:t>
            </a:r>
            <a:r>
              <a:rPr lang="ru-RU" sz="1200" dirty="0">
                <a:latin typeface="+mn-lt"/>
              </a:rPr>
              <a:t> Е.Ю.- старший воспитатель МБДОУ « ДС «Буратино</a:t>
            </a:r>
          </a:p>
          <a:p>
            <a:r>
              <a:rPr lang="ru-RU" sz="1200" dirty="0" err="1">
                <a:latin typeface="+mn-lt"/>
              </a:rPr>
              <a:t>Симанчук</a:t>
            </a:r>
            <a:r>
              <a:rPr lang="ru-RU" sz="1200" dirty="0">
                <a:latin typeface="+mn-lt"/>
              </a:rPr>
              <a:t> Л. А.- заместитель заведующего МБДОУ « ДС « </a:t>
            </a:r>
            <a:r>
              <a:rPr lang="ru-RU" sz="1200" dirty="0" err="1">
                <a:latin typeface="+mn-lt"/>
              </a:rPr>
              <a:t>Северяночка</a:t>
            </a:r>
            <a:r>
              <a:rPr lang="ru-RU" sz="1200" dirty="0">
                <a:latin typeface="+mn-lt"/>
              </a:rPr>
              <a:t>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8382A1E-8A14-4583-95C0-6BED993F6696}"/>
              </a:ext>
            </a:extLst>
          </p:cNvPr>
          <p:cNvSpPr/>
          <p:nvPr/>
        </p:nvSpPr>
        <p:spPr>
          <a:xfrm>
            <a:off x="755304" y="1648469"/>
            <a:ext cx="806516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indent="4445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Куратор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Начальник управления образования МО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Шурышкарский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Балина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Л.Н.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BF5A945-141A-492D-9DBC-BC89B8DFC0BC}"/>
              </a:ext>
            </a:extLst>
          </p:cNvPr>
          <p:cNvSpPr/>
          <p:nvPr/>
        </p:nvSpPr>
        <p:spPr>
          <a:xfrm>
            <a:off x="677692" y="2667294"/>
            <a:ext cx="7572779" cy="6344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170" indent="4445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Заведующий МБДОУ « ДС» Алёнушка»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Гавричкова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Л.В.</a:t>
            </a:r>
          </a:p>
          <a:p>
            <a:pPr marL="90170" indent="4445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Администратор проекта: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Шумская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А.А.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68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5"/>
          <p:cNvSpPr txBox="1">
            <a:spLocks/>
          </p:cNvSpPr>
          <p:nvPr/>
        </p:nvSpPr>
        <p:spPr>
          <a:xfrm>
            <a:off x="250121" y="3579565"/>
            <a:ext cx="2430734" cy="3141911"/>
          </a:xfrm>
          <a:prstGeom prst="rect">
            <a:avLst/>
          </a:prstGeom>
        </p:spPr>
        <p:txBody>
          <a:bodyPr/>
          <a:lstStyle>
            <a:lvl1pPr marL="342900" indent="-34290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chemeClr val="tx1"/>
              </a:buClr>
              <a:buFont typeface="+mj-lt"/>
              <a:buAutoNum type="arabicPeriod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89721" indent="-28575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293693" indent="-28575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797664" indent="-28575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301636" indent="-28575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921A1D"/>
              </a:buClr>
              <a:buNone/>
              <a:defRPr/>
            </a:pPr>
            <a:endParaRPr lang="ru-RU" dirty="0">
              <a:solidFill>
                <a:srgbClr val="921A1D"/>
              </a:solidFill>
              <a:latin typeface="Calibri Light"/>
            </a:endParaRPr>
          </a:p>
        </p:txBody>
      </p:sp>
      <p:sp>
        <p:nvSpPr>
          <p:cNvPr id="12" name="Стрелка: вниз 20">
            <a:extLst>
              <a:ext uri="{FF2B5EF4-FFF2-40B4-BE49-F238E27FC236}">
                <a16:creationId xmlns:a16="http://schemas.microsoft.com/office/drawing/2014/main" xmlns="" id="{F5816AA7-8BE8-4EB0-A05B-5D5A1F92AB91}"/>
              </a:ext>
            </a:extLst>
          </p:cNvPr>
          <p:cNvSpPr/>
          <p:nvPr/>
        </p:nvSpPr>
        <p:spPr>
          <a:xfrm>
            <a:off x="3923928" y="4154724"/>
            <a:ext cx="1296144" cy="1047039"/>
          </a:xfrm>
          <a:prstGeom prst="downArrow">
            <a:avLst>
              <a:gd name="adj1" fmla="val 50000"/>
              <a:gd name="adj2" fmla="val 54401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isometricOffAxis2Left"/>
              <a:lightRig rig="threePt" dir="t"/>
            </a:scene3d>
          </a:bodyPr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845B5F4-651B-4288-A0F4-3E13766399B7}"/>
              </a:ext>
            </a:extLst>
          </p:cNvPr>
          <p:cNvSpPr/>
          <p:nvPr/>
        </p:nvSpPr>
        <p:spPr>
          <a:xfrm>
            <a:off x="1547664" y="5345917"/>
            <a:ext cx="65527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повысить уровень креативного мышления в условиях ДОУ?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41294" y="554880"/>
            <a:ext cx="3600400" cy="449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500" kern="1200" cap="all" spc="6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/>
                </a:solidFill>
                <a:latin typeface="Segoe Print" panose="02000600000000000000" pitchFamily="2" charset="0"/>
                <a:ea typeface="Arial Unicode MS" panose="020B0604020202020204" pitchFamily="34" charset="-128"/>
                <a:cs typeface="Times New Roman" pitchFamily="18" charset="0"/>
              </a:rPr>
              <a:t>Ориентиры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824027" y="1043773"/>
            <a:ext cx="3600400" cy="1937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sz="1800" b="1" dirty="0">
              <a:latin typeface="Segoe Print" panose="02000600000000000000" pitchFamily="2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</a:pPr>
            <a:endParaRPr lang="ru-RU" sz="1800" b="1" dirty="0">
              <a:latin typeface="Segoe Print" panose="02000600000000000000" pitchFamily="2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</a:pPr>
            <a:endParaRPr lang="ru-RU" sz="1800" b="1" dirty="0">
              <a:latin typeface="Segoe Print" panose="02000600000000000000" pitchFamily="2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</a:pPr>
            <a:r>
              <a:rPr lang="ru-RU" sz="1800" b="1" dirty="0">
                <a:latin typeface="Segoe Print" panose="02000600000000000000" pitchFamily="2" charset="0"/>
                <a:ea typeface="Arial Unicode MS" panose="020B0604020202020204" pitchFamily="34" charset="-128"/>
                <a:cs typeface="Times New Roman" pitchFamily="18" charset="0"/>
              </a:rPr>
              <a:t>Причины возникновения проблемы</a:t>
            </a:r>
          </a:p>
          <a:p>
            <a:pPr algn="just" fontAlgn="auto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 образовательной среде ДОУ созданы условия для развития творческих способностей детей, но что бы повысить уровень развития разных видов мышления, необходимо применение дивергентного подхода.</a:t>
            </a:r>
          </a:p>
          <a:p>
            <a:pPr algn="just" fontAlgn="auto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Так как </a:t>
            </a:r>
            <a:r>
              <a:rPr lang="ru-RU" sz="16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дивергентный </a:t>
            </a:r>
            <a:r>
              <a:rPr lang="ru-RU" sz="16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метод позволяет направить мыслительный процесс на оценивание ситуаций 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способность находить несколько нестандартных решений </a:t>
            </a:r>
            <a:r>
              <a:rPr lang="ru-RU" sz="16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вместо очевидных шагов.</a:t>
            </a:r>
          </a:p>
          <a:p>
            <a:pPr algn="ctr" fontAlgn="auto">
              <a:spcAft>
                <a:spcPts val="0"/>
              </a:spcAft>
            </a:pPr>
            <a:endParaRPr lang="ru-RU" sz="1800" b="1" dirty="0">
              <a:latin typeface="Segoe Print" panose="02000600000000000000" pitchFamily="2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C87CC414-E9B9-46F8-AE55-E44DF41741BF}"/>
              </a:ext>
            </a:extLst>
          </p:cNvPr>
          <p:cNvSpPr/>
          <p:nvPr/>
        </p:nvSpPr>
        <p:spPr>
          <a:xfrm>
            <a:off x="899592" y="1325568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уровень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креативного мышления. </a:t>
            </a:r>
          </a:p>
        </p:txBody>
      </p:sp>
    </p:spTree>
    <p:extLst>
      <p:ext uri="{BB962C8B-B14F-4D97-AF65-F5344CB8AC3E}">
        <p14:creationId xmlns:p14="http://schemas.microsoft.com/office/powerpoint/2010/main" val="351487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/>
          </p:cNvSpPr>
          <p:nvPr/>
        </p:nvSpPr>
        <p:spPr>
          <a:xfrm>
            <a:off x="-612576" y="-311692"/>
            <a:ext cx="6768752" cy="356316"/>
          </a:xfrm>
          <a:prstGeom prst="rect">
            <a:avLst/>
          </a:prstGeom>
        </p:spPr>
        <p:txBody>
          <a:bodyPr anchor="ctr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10079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921A1D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5907B53-3493-42EB-B070-EE22A8512F89}"/>
              </a:ext>
            </a:extLst>
          </p:cNvPr>
          <p:cNvSpPr/>
          <p:nvPr/>
        </p:nvSpPr>
        <p:spPr>
          <a:xfrm>
            <a:off x="2155871" y="419403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007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уровень креативного мышления у детей дошкольного возраста  (4-7 лет)  к  01.06.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через дивергентный подход в многофункциональных зонах ДОУ.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CFE2F4F-ED09-47C7-845C-8E5E9E800ABB}"/>
              </a:ext>
            </a:extLst>
          </p:cNvPr>
          <p:cNvSpPr/>
          <p:nvPr/>
        </p:nvSpPr>
        <p:spPr>
          <a:xfrm>
            <a:off x="129886" y="619457"/>
            <a:ext cx="2114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Segoe Print" panose="02000600000000000000" pitchFamily="2" charset="0"/>
                <a:cs typeface="Times New Roman" pitchFamily="18" charset="0"/>
              </a:rPr>
              <a:t>Цель проекта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45E87A5-B32F-4B64-B59C-31BCA781BA7E}"/>
              </a:ext>
            </a:extLst>
          </p:cNvPr>
          <p:cNvSpPr/>
          <p:nvPr/>
        </p:nvSpPr>
        <p:spPr>
          <a:xfrm>
            <a:off x="129886" y="2828835"/>
            <a:ext cx="2114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Segoe Print" panose="02000600000000000000" pitchFamily="2" charset="0"/>
                <a:cs typeface="Times New Roman" pitchFamily="18" charset="0"/>
              </a:rPr>
              <a:t>Показатели проекта и их значения по годам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836F6E4A-05CE-4796-9ADF-5010B13023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661610"/>
              </p:ext>
            </p:extLst>
          </p:nvPr>
        </p:nvGraphicFramePr>
        <p:xfrm>
          <a:off x="2244567" y="1786679"/>
          <a:ext cx="6503897" cy="4320479"/>
        </p:xfrm>
        <a:graphic>
          <a:graphicData uri="http://schemas.openxmlformats.org/drawingml/2006/table">
            <a:tbl>
              <a:tblPr firstRow="1" bandRow="1"/>
              <a:tblGrid>
                <a:gridCol w="1356098">
                  <a:extLst>
                    <a:ext uri="{9D8B030D-6E8A-4147-A177-3AD203B41FA5}">
                      <a16:colId xmlns:a16="http://schemas.microsoft.com/office/drawing/2014/main" xmlns="" val="3684722980"/>
                    </a:ext>
                  </a:extLst>
                </a:gridCol>
                <a:gridCol w="1188433">
                  <a:extLst>
                    <a:ext uri="{9D8B030D-6E8A-4147-A177-3AD203B41FA5}">
                      <a16:colId xmlns:a16="http://schemas.microsoft.com/office/drawing/2014/main" xmlns="" val="2484819706"/>
                    </a:ext>
                  </a:extLst>
                </a:gridCol>
                <a:gridCol w="995178">
                  <a:extLst>
                    <a:ext uri="{9D8B030D-6E8A-4147-A177-3AD203B41FA5}">
                      <a16:colId xmlns:a16="http://schemas.microsoft.com/office/drawing/2014/main" xmlns="" val="2653178706"/>
                    </a:ext>
                  </a:extLst>
                </a:gridCol>
                <a:gridCol w="822162">
                  <a:extLst>
                    <a:ext uri="{9D8B030D-6E8A-4147-A177-3AD203B41FA5}">
                      <a16:colId xmlns:a16="http://schemas.microsoft.com/office/drawing/2014/main" xmlns="" val="1732563010"/>
                    </a:ext>
                  </a:extLst>
                </a:gridCol>
                <a:gridCol w="711531">
                  <a:extLst>
                    <a:ext uri="{9D8B030D-6E8A-4147-A177-3AD203B41FA5}">
                      <a16:colId xmlns:a16="http://schemas.microsoft.com/office/drawing/2014/main" xmlns="" val="371340353"/>
                    </a:ext>
                  </a:extLst>
                </a:gridCol>
                <a:gridCol w="711531">
                  <a:extLst>
                    <a:ext uri="{9D8B030D-6E8A-4147-A177-3AD203B41FA5}">
                      <a16:colId xmlns:a16="http://schemas.microsoft.com/office/drawing/2014/main" xmlns="" val="3498540130"/>
                    </a:ext>
                  </a:extLst>
                </a:gridCol>
                <a:gridCol w="718964">
                  <a:extLst>
                    <a:ext uri="{9D8B030D-6E8A-4147-A177-3AD203B41FA5}">
                      <a16:colId xmlns:a16="http://schemas.microsoft.com/office/drawing/2014/main" xmlns="" val="1395112020"/>
                    </a:ext>
                  </a:extLst>
                </a:gridCol>
              </a:tblGrid>
              <a:tr h="350622"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CE5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Тип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показателя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CE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CE5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Базовое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CE5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Период, год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C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28802000"/>
                  </a:ext>
                </a:extLst>
              </a:tr>
              <a:tr h="298961">
                <a:tc v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C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C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7476870"/>
                  </a:ext>
                </a:extLst>
              </a:tr>
              <a:tr h="555727">
                <a:tc row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1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детей имеющих уровень развития креативного мышления от среднего до высокого                  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9580638"/>
                  </a:ext>
                </a:extLst>
              </a:tr>
              <a:tr h="4982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9024782"/>
                  </a:ext>
                </a:extLst>
              </a:tr>
              <a:tr h="5072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5490923"/>
                  </a:ext>
                </a:extLst>
              </a:tr>
              <a:tr h="697575">
                <a:tc row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Увеличить % призёров ,победителей в региональных, федеральных конкурсах. 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аналитический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институциональный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9294192"/>
                  </a:ext>
                </a:extLst>
              </a:tr>
              <a:tr h="697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4582719"/>
                  </a:ext>
                </a:extLst>
              </a:tr>
              <a:tr h="7145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2818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09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3528" y="6356351"/>
            <a:ext cx="7488832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      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02483E4-5F4C-4814-A8EB-9C2FFA04082C}"/>
              </a:ext>
            </a:extLst>
          </p:cNvPr>
          <p:cNvSpPr txBox="1">
            <a:spLocks/>
          </p:cNvSpPr>
          <p:nvPr/>
        </p:nvSpPr>
        <p:spPr>
          <a:xfrm>
            <a:off x="2357421" y="500042"/>
            <a:ext cx="4714909" cy="642942"/>
          </a:xfrm>
          <a:prstGeom prst="rect">
            <a:avLst/>
          </a:prstGeom>
        </p:spPr>
        <p:txBody>
          <a:bodyPr anchor="b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10079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62A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Print" panose="02000600000000000000" pitchFamily="2" charset="0"/>
                <a:cs typeface="Times New Roman" pitchFamily="18" charset="0"/>
              </a:rPr>
              <a:t>Задачи</a:t>
            </a:r>
            <a:r>
              <a:rPr kumimoji="0" lang="ru-RU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Segoe Print" panose="02000600000000000000" pitchFamily="2" charset="0"/>
                <a:cs typeface="Times New Roman" pitchFamily="18" charset="0"/>
              </a:rPr>
              <a:t> проекта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Print" panose="02000600000000000000" pitchFamily="2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7C5D9B9-8941-45EB-9F12-5681240A29A1}"/>
              </a:ext>
            </a:extLst>
          </p:cNvPr>
          <p:cNvSpPr/>
          <p:nvPr/>
        </p:nvSpPr>
        <p:spPr>
          <a:xfrm>
            <a:off x="899592" y="1720840"/>
            <a:ext cx="72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defTabSz="100794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архитектуры многофункциональной зоны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 defTabSz="100794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 defTabSz="100794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 defTabSz="100794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образовательной области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 defTabSz="100794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 defTabSz="100794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 defTabSz="100794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онлайн платформы для взаимодействия с родителями в данном проекте.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64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6F012C4-4047-467E-BEA4-4A26B0BA747C}"/>
              </a:ext>
            </a:extLst>
          </p:cNvPr>
          <p:cNvSpPr txBox="1"/>
          <p:nvPr/>
        </p:nvSpPr>
        <p:spPr>
          <a:xfrm>
            <a:off x="1331640" y="455459"/>
            <a:ext cx="691276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Segoe Print" panose="02000600000000000000" pitchFamily="2" charset="0"/>
                <a:cs typeface="Times New Roman" panose="02020603050405020304" pitchFamily="18" charset="0"/>
              </a:rPr>
              <a:t>Создание сети многофункциональных зон креативного мышления </a:t>
            </a:r>
            <a:r>
              <a:rPr lang="ru-RU" sz="1600" b="1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на основе классификации предметных областей по  </a:t>
            </a:r>
            <a:r>
              <a:rPr lang="ru-RU" sz="1600" b="1" dirty="0">
                <a:latin typeface="Segoe Print" panose="02000600000000000000" pitchFamily="2" charset="0"/>
                <a:cs typeface="Times New Roman" panose="02020603050405020304" pitchFamily="18" charset="0"/>
              </a:rPr>
              <a:t>Е.А. </a:t>
            </a:r>
            <a:r>
              <a:rPr lang="ru-RU" sz="1600" b="1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Климову через </a:t>
            </a:r>
            <a:r>
              <a:rPr lang="ru-RU" sz="1600" b="1" dirty="0">
                <a:latin typeface="Segoe Print" panose="02000600000000000000" pitchFamily="2" charset="0"/>
                <a:cs typeface="Times New Roman" panose="02020603050405020304" pitchFamily="18" charset="0"/>
              </a:rPr>
              <a:t>дивергентный </a:t>
            </a:r>
            <a:r>
              <a:rPr lang="ru-RU" sz="1600" b="1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подход</a:t>
            </a:r>
            <a:endParaRPr lang="ru-RU" sz="1600" b="1" dirty="0">
              <a:latin typeface="Segoe Print" panose="02000600000000000000" pitchFamily="2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rgbClr val="FFFF00"/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ДОУ создается многофункциональная зона со сменой комплектацией образовательной среды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Е.А.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Климову);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Последовательность работы тематического функционала непринципиально и определяется ДОО самостоятельно, но обязательно прохождение детьми всех функциональных зон.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23A4A887-F462-43B5-8E98-5A26F19E5A14}"/>
              </a:ext>
            </a:extLst>
          </p:cNvPr>
          <p:cNvSpPr/>
          <p:nvPr/>
        </p:nvSpPr>
        <p:spPr>
          <a:xfrm>
            <a:off x="2536670" y="2825339"/>
            <a:ext cx="3859180" cy="3569153"/>
          </a:xfrm>
          <a:prstGeom prst="ellipse">
            <a:avLst/>
          </a:prstGeom>
          <a:solidFill>
            <a:schemeClr val="bg1"/>
          </a:solidFill>
          <a:ln w="38100">
            <a:solidFill>
              <a:srgbClr val="E62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D581820-16A4-4A17-8C33-6889035C3C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6670" y="2825339"/>
            <a:ext cx="3970585" cy="3569153"/>
          </a:xfrm>
          <a:prstGeom prst="ellipse">
            <a:avLst/>
          </a:prstGeom>
          <a:solidFill>
            <a:srgbClr val="F26722"/>
          </a:solidFill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3F13979-6F06-41E6-BAB7-5BDE3F11FDC0}"/>
              </a:ext>
            </a:extLst>
          </p:cNvPr>
          <p:cNvSpPr txBox="1"/>
          <p:nvPr/>
        </p:nvSpPr>
        <p:spPr>
          <a:xfrm>
            <a:off x="3620102" y="3037145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Gabriola" panose="04040605051002020D02" pitchFamily="82" charset="0"/>
                <a:cs typeface="Times New Roman" panose="02020603050405020304" pitchFamily="18" charset="0"/>
              </a:rPr>
              <a:t>Человек-человек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A364365-6647-4B47-A8FC-34DB15CA91FC}"/>
              </a:ext>
            </a:extLst>
          </p:cNvPr>
          <p:cNvSpPr txBox="1"/>
          <p:nvPr/>
        </p:nvSpPr>
        <p:spPr>
          <a:xfrm>
            <a:off x="4959766" y="3463731"/>
            <a:ext cx="115212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Gabriola" panose="04040605051002020D02" pitchFamily="82" charset="0"/>
              </a:rPr>
              <a:t>Человек-техника</a:t>
            </a:r>
          </a:p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9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CDDE542-BE7B-4AD5-8B02-3D520E7DDA41}"/>
              </a:ext>
            </a:extLst>
          </p:cNvPr>
          <p:cNvSpPr txBox="1"/>
          <p:nvPr/>
        </p:nvSpPr>
        <p:spPr>
          <a:xfrm>
            <a:off x="4885040" y="4673099"/>
            <a:ext cx="10774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Gabriola" panose="04040605051002020D02" pitchFamily="82" charset="0"/>
              </a:rPr>
              <a:t>Человек-знаковая </a:t>
            </a:r>
            <a:r>
              <a:rPr lang="ru-RU" sz="2000" dirty="0" smtClean="0">
                <a:latin typeface="Gabriola" panose="04040605051002020D02" pitchFamily="82" charset="0"/>
              </a:rPr>
              <a:t>система</a:t>
            </a:r>
          </a:p>
          <a:p>
            <a:pPr algn="ctr"/>
            <a:endParaRPr lang="ru-RU" sz="2000" dirty="0" smtClean="0">
              <a:latin typeface="Gabriola" panose="04040605051002020D02" pitchFamily="8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A5C0796-0CC9-4928-B11E-A6B447D3BF31}"/>
              </a:ext>
            </a:extLst>
          </p:cNvPr>
          <p:cNvSpPr txBox="1"/>
          <p:nvPr/>
        </p:nvSpPr>
        <p:spPr>
          <a:xfrm>
            <a:off x="3715285" y="5157192"/>
            <a:ext cx="1169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abriola" panose="04040605051002020D02" pitchFamily="82" charset="0"/>
              </a:rPr>
              <a:t>Человек-природа</a:t>
            </a:r>
          </a:p>
          <a:p>
            <a:endParaRPr lang="ru-RU" sz="2400" dirty="0">
              <a:latin typeface="Gabriola" panose="04040605051002020D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461975-2BFD-43C2-9134-34ACF1DE43C8}"/>
              </a:ext>
            </a:extLst>
          </p:cNvPr>
          <p:cNvSpPr txBox="1"/>
          <p:nvPr/>
        </p:nvSpPr>
        <p:spPr>
          <a:xfrm>
            <a:off x="2715631" y="4072935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abriola" panose="04040605051002020D02" pitchFamily="82" charset="0"/>
              </a:rPr>
              <a:t>Человек-художественный </a:t>
            </a:r>
            <a:r>
              <a:rPr lang="ru-RU" dirty="0" smtClean="0">
                <a:latin typeface="Gabriola" panose="04040605051002020D02" pitchFamily="82" charset="0"/>
              </a:rPr>
              <a:t>образ</a:t>
            </a:r>
          </a:p>
          <a:p>
            <a:endParaRPr lang="ru-RU" dirty="0">
              <a:latin typeface="Gabriola" panose="04040605051002020D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365C3B-7663-433C-B5E9-C215BB5D2C40}"/>
              </a:ext>
            </a:extLst>
          </p:cNvPr>
          <p:cNvSpPr txBox="1"/>
          <p:nvPr/>
        </p:nvSpPr>
        <p:spPr>
          <a:xfrm>
            <a:off x="3768151" y="4371672"/>
            <a:ext cx="1396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Gabriola" panose="04040605051002020D02" pitchFamily="82" charset="0"/>
              </a:rPr>
              <a:t>Креатив </a:t>
            </a:r>
            <a:r>
              <a:rPr lang="ru-RU" sz="2000" b="1" dirty="0" err="1">
                <a:latin typeface="Gabriola" panose="04040605051002020D02" pitchFamily="82" charset="0"/>
              </a:rPr>
              <a:t>Кидс</a:t>
            </a:r>
            <a:endParaRPr lang="ru-RU" sz="20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3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4538</TotalTime>
  <Words>1477</Words>
  <Application>Microsoft Office PowerPoint</Application>
  <PresentationFormat>Экран (4:3)</PresentationFormat>
  <Paragraphs>296</Paragraphs>
  <Slides>21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HDOfficeLightV0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погружения детей в среду развития креативного мышления  </vt:lpstr>
      <vt:lpstr>Развитие креативного мышления, посредством внедрения дивергентного подхода в многофункциональных зонах ДОУ  </vt:lpstr>
      <vt:lpstr>Презентация PowerPoint</vt:lpstr>
      <vt:lpstr>Презентация PowerPoint</vt:lpstr>
      <vt:lpstr>Презентация PowerPoint</vt:lpstr>
      <vt:lpstr>Функциональная образовательная среда  Человек художественный образ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Менеджмент в социальной сфере. Социальное проектирование.</dc:title>
  <dc:creator>Наталья</dc:creator>
  <cp:lastModifiedBy>Татьяна</cp:lastModifiedBy>
  <cp:revision>407</cp:revision>
  <cp:lastPrinted>2019-01-30T05:22:26Z</cp:lastPrinted>
  <dcterms:created xsi:type="dcterms:W3CDTF">2012-01-11T08:01:34Z</dcterms:created>
  <dcterms:modified xsi:type="dcterms:W3CDTF">2019-05-20T10:50:29Z</dcterms:modified>
</cp:coreProperties>
</file>